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60" r:id="rId4"/>
    <p:sldId id="261" r:id="rId5"/>
    <p:sldId id="269" r:id="rId6"/>
    <p:sldId id="257" r:id="rId7"/>
    <p:sldId id="258" r:id="rId8"/>
    <p:sldId id="287" r:id="rId9"/>
    <p:sldId id="271" r:id="rId10"/>
    <p:sldId id="272" r:id="rId11"/>
    <p:sldId id="273" r:id="rId12"/>
    <p:sldId id="283" r:id="rId13"/>
    <p:sldId id="284" r:id="rId14"/>
    <p:sldId id="285" r:id="rId15"/>
    <p:sldId id="274" r:id="rId16"/>
    <p:sldId id="277" r:id="rId17"/>
    <p:sldId id="266" r:id="rId18"/>
    <p:sldId id="268" r:id="rId19"/>
    <p:sldId id="279" r:id="rId20"/>
    <p:sldId id="275" r:id="rId21"/>
    <p:sldId id="270" r:id="rId22"/>
    <p:sldId id="267" r:id="rId23"/>
    <p:sldId id="264" r:id="rId24"/>
    <p:sldId id="262" r:id="rId25"/>
    <p:sldId id="265" r:id="rId26"/>
    <p:sldId id="286" r:id="rId27"/>
    <p:sldId id="276" r:id="rId28"/>
    <p:sldId id="278" r:id="rId29"/>
    <p:sldId id="280" r:id="rId30"/>
    <p:sldId id="282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11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O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770CA6A-B3B0-4826-A91F-B2B1F8922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C51B9DA-B0CC-480A-8EA5-4D5C3E051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00D9CE6-C3DD-DEC1-93B3-F3129DA76F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6028" y="965200"/>
            <a:ext cx="6170943" cy="4329641"/>
          </a:xfrm>
        </p:spPr>
        <p:txBody>
          <a:bodyPr anchor="ctr">
            <a:normAutofit/>
          </a:bodyPr>
          <a:lstStyle/>
          <a:p>
            <a:r>
              <a:rPr lang="hu-HU" sz="5000"/>
              <a:t>A peroneus inak kóros elváltozásainak diagnosztikája és</a:t>
            </a:r>
            <a:br>
              <a:rPr lang="hu-HU" sz="5000"/>
            </a:br>
            <a:r>
              <a:rPr lang="hu-HU" sz="5000"/>
              <a:t>kezelése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4FE44BAA-8377-5CF7-9A6E-DC2DDBDFE1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2" y="965200"/>
            <a:ext cx="4065860" cy="4329641"/>
          </a:xfrm>
        </p:spPr>
        <p:txBody>
          <a:bodyPr anchor="ctr">
            <a:normAutofit/>
          </a:bodyPr>
          <a:lstStyle/>
          <a:p>
            <a:pPr algn="r"/>
            <a:r>
              <a:rPr lang="hu-HU" b="1"/>
              <a:t>Dr. Koós Zoltán</a:t>
            </a:r>
          </a:p>
          <a:p>
            <a:pPr algn="r"/>
            <a:r>
              <a:rPr lang="hu-HU" dirty="0"/>
              <a:t>Kaposi Mór Oktató Kórház </a:t>
            </a:r>
          </a:p>
          <a:p>
            <a:pPr algn="r"/>
            <a:r>
              <a:rPr lang="hu-HU" dirty="0"/>
              <a:t>Ortopédia Osztály</a:t>
            </a:r>
          </a:p>
          <a:p>
            <a:pPr algn="r"/>
            <a:r>
              <a:rPr lang="hu-HU" dirty="0"/>
              <a:t>Kaposvár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FE641DB-A503-41DE-ACA6-36B41C6C2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621260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357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71D82FC-1509-DE06-7883-6ABD3EBCC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284082"/>
            <a:ext cx="8610600" cy="1293028"/>
          </a:xfrm>
        </p:spPr>
        <p:txBody>
          <a:bodyPr/>
          <a:lstStyle/>
          <a:p>
            <a:pPr algn="ctr"/>
            <a:r>
              <a:rPr lang="hu-HU" dirty="0"/>
              <a:t>Anamnézis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59A5B25-4540-031F-B28C-82D2DBBE6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74" y="1237674"/>
            <a:ext cx="4285956" cy="5523344"/>
          </a:xfrm>
        </p:spPr>
        <p:txBody>
          <a:bodyPr>
            <a:normAutofit/>
          </a:bodyPr>
          <a:lstStyle/>
          <a:p>
            <a:r>
              <a:rPr lang="hu-HU" b="1" dirty="0"/>
              <a:t>Fájdalom lokalizáció</a:t>
            </a:r>
            <a:r>
              <a:rPr lang="hu-HU" dirty="0"/>
              <a:t> (</a:t>
            </a:r>
            <a:r>
              <a:rPr lang="hu-HU" dirty="0" err="1"/>
              <a:t>acut</a:t>
            </a:r>
            <a:r>
              <a:rPr lang="hu-HU" dirty="0"/>
              <a:t> </a:t>
            </a:r>
            <a:r>
              <a:rPr lang="hu-HU" dirty="0" err="1"/>
              <a:t>ruptura</a:t>
            </a:r>
            <a:r>
              <a:rPr lang="hu-HU" dirty="0"/>
              <a:t>-hirtelen fájdalom az érintett területen)</a:t>
            </a:r>
          </a:p>
          <a:p>
            <a:r>
              <a:rPr lang="hu-HU" b="1" dirty="0"/>
              <a:t>Duzzanat</a:t>
            </a:r>
            <a:r>
              <a:rPr lang="hu-HU" dirty="0"/>
              <a:t> </a:t>
            </a:r>
          </a:p>
          <a:p>
            <a:r>
              <a:rPr lang="hu-HU" b="1" dirty="0"/>
              <a:t>Trauma?</a:t>
            </a:r>
            <a:r>
              <a:rPr lang="hu-HU" dirty="0"/>
              <a:t> (</a:t>
            </a:r>
            <a:r>
              <a:rPr lang="hu-HU" dirty="0" err="1"/>
              <a:t>acut</a:t>
            </a:r>
            <a:r>
              <a:rPr lang="hu-HU" dirty="0"/>
              <a:t> </a:t>
            </a:r>
            <a:r>
              <a:rPr lang="hu-HU" dirty="0" err="1"/>
              <a:t>luxatio</a:t>
            </a:r>
            <a:r>
              <a:rPr lang="hu-HU" dirty="0"/>
              <a:t>-konkrét traumához köthető egy előtte panaszmentes bokán) </a:t>
            </a:r>
          </a:p>
          <a:p>
            <a:r>
              <a:rPr lang="hu-HU" dirty="0"/>
              <a:t>Átugrik az ín a </a:t>
            </a:r>
            <a:r>
              <a:rPr lang="hu-HU" dirty="0" err="1"/>
              <a:t>külbokán</a:t>
            </a:r>
            <a:r>
              <a:rPr lang="hu-HU" dirty="0"/>
              <a:t> ?</a:t>
            </a:r>
          </a:p>
          <a:p>
            <a:r>
              <a:rPr lang="hu-HU" dirty="0"/>
              <a:t>Fájdalmas kattanás ?</a:t>
            </a:r>
          </a:p>
          <a:p>
            <a:r>
              <a:rPr lang="hu-HU" dirty="0"/>
              <a:t>Instabilitás ?</a:t>
            </a:r>
          </a:p>
          <a:p>
            <a:r>
              <a:rPr lang="hu-HU" dirty="0" err="1"/>
              <a:t>Systemás</a:t>
            </a:r>
            <a:r>
              <a:rPr lang="hu-HU" dirty="0"/>
              <a:t> betegségek ?</a:t>
            </a:r>
          </a:p>
          <a:p>
            <a:r>
              <a:rPr lang="hu-HU" dirty="0"/>
              <a:t>Sport aktivitás</a:t>
            </a:r>
          </a:p>
          <a:p>
            <a:r>
              <a:rPr lang="hu-HU" dirty="0"/>
              <a:t>Cipőviselet</a:t>
            </a:r>
          </a:p>
          <a:p>
            <a:endParaRPr lang="hu-HU" dirty="0"/>
          </a:p>
        </p:txBody>
      </p:sp>
      <p:pic>
        <p:nvPicPr>
          <p:cNvPr id="6146" name="Picture 2" descr="peroneal tendon pathology">
            <a:extLst>
              <a:ext uri="{FF2B5EF4-FFF2-40B4-BE49-F238E27FC236}">
                <a16:creationId xmlns:a16="http://schemas.microsoft.com/office/drawing/2014/main" id="{E865EEBB-15AC-D64C-A68D-FEC4B757A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539" y="1874982"/>
            <a:ext cx="7805170" cy="488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474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26213C7-34A8-3FF6-FE91-FB5C33444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018" y="117859"/>
            <a:ext cx="8539018" cy="893156"/>
          </a:xfrm>
        </p:spPr>
        <p:txBody>
          <a:bodyPr/>
          <a:lstStyle/>
          <a:p>
            <a:pPr algn="l"/>
            <a:r>
              <a:rPr lang="hu-HU" dirty="0"/>
              <a:t>Fizikális vizsgálat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0872CCF-6A40-1AD1-935C-4A25C42D9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36" y="1551709"/>
            <a:ext cx="6885314" cy="5116946"/>
          </a:xfrm>
        </p:spPr>
        <p:txBody>
          <a:bodyPr>
            <a:normAutofit/>
          </a:bodyPr>
          <a:lstStyle/>
          <a:p>
            <a:r>
              <a:rPr lang="hu-HU" b="1" dirty="0"/>
              <a:t>Sarok </a:t>
            </a:r>
            <a:r>
              <a:rPr lang="hu-HU" b="1" dirty="0" err="1"/>
              <a:t>varus</a:t>
            </a:r>
            <a:endParaRPr lang="hu-HU" dirty="0"/>
          </a:p>
          <a:p>
            <a:pPr lvl="1"/>
            <a:r>
              <a:rPr lang="hu-HU" dirty="0" err="1"/>
              <a:t>peroneus</a:t>
            </a:r>
            <a:r>
              <a:rPr lang="hu-HU" dirty="0"/>
              <a:t> gyengeség (</a:t>
            </a:r>
            <a:r>
              <a:rPr lang="hu-HU" dirty="0" err="1"/>
              <a:t>neurogén</a:t>
            </a:r>
            <a:r>
              <a:rPr lang="hu-HU" dirty="0"/>
              <a:t> eredet?)</a:t>
            </a:r>
          </a:p>
          <a:p>
            <a:pPr lvl="1"/>
            <a:r>
              <a:rPr lang="hu-HU" dirty="0"/>
              <a:t>I. ív </a:t>
            </a:r>
            <a:r>
              <a:rPr lang="hu-HU" dirty="0" err="1"/>
              <a:t>plantiflexus</a:t>
            </a:r>
            <a:endParaRPr lang="hu-HU" dirty="0"/>
          </a:p>
          <a:p>
            <a:pPr lvl="1"/>
            <a:r>
              <a:rPr lang="hu-HU" dirty="0"/>
              <a:t>Kisebb ujjakon kalapács deformitás</a:t>
            </a:r>
          </a:p>
          <a:p>
            <a:pPr lvl="1"/>
            <a:r>
              <a:rPr lang="hu-HU" dirty="0" err="1"/>
              <a:t>Varus</a:t>
            </a:r>
            <a:r>
              <a:rPr lang="hu-HU" dirty="0"/>
              <a:t> korrigálható-e?</a:t>
            </a:r>
          </a:p>
          <a:p>
            <a:pPr lvl="1"/>
            <a:endParaRPr lang="hu-HU" dirty="0"/>
          </a:p>
          <a:p>
            <a:r>
              <a:rPr lang="hu-HU" b="1" dirty="0"/>
              <a:t>Instabilitás</a:t>
            </a:r>
          </a:p>
          <a:p>
            <a:pPr lvl="1"/>
            <a:r>
              <a:rPr lang="hu-HU" dirty="0"/>
              <a:t>Asztalfiók teszt</a:t>
            </a:r>
          </a:p>
          <a:p>
            <a:pPr lvl="1"/>
            <a:r>
              <a:rPr lang="hu-HU" dirty="0"/>
              <a:t>Tilt teszt</a:t>
            </a:r>
          </a:p>
        </p:txBody>
      </p:sp>
      <p:pic>
        <p:nvPicPr>
          <p:cNvPr id="7174" name="Picture 6" descr="Cavovarus Foot in Pediatrics &amp; Adults - Pediatrics - Orthobullets">
            <a:extLst>
              <a:ext uri="{FF2B5EF4-FFF2-40B4-BE49-F238E27FC236}">
                <a16:creationId xmlns:a16="http://schemas.microsoft.com/office/drawing/2014/main" id="{9BC621F1-95DF-8FDD-0AC6-30940F2C3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75" y="168852"/>
            <a:ext cx="4896064" cy="326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C4B19BDD-3B17-A780-F8FD-BB7807E2F5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51" r="28906"/>
          <a:stretch/>
        </p:blipFill>
        <p:spPr>
          <a:xfrm>
            <a:off x="3909515" y="2924175"/>
            <a:ext cx="2872574" cy="3815966"/>
          </a:xfrm>
          <a:prstGeom prst="rect">
            <a:avLst/>
          </a:prstGeom>
        </p:spPr>
      </p:pic>
      <p:pic>
        <p:nvPicPr>
          <p:cNvPr id="6" name="Picture 2" descr="Talar Tilt Test • Definition • What For • Easy Explained 2021 - OrthoFixar">
            <a:extLst>
              <a:ext uri="{FF2B5EF4-FFF2-40B4-BE49-F238E27FC236}">
                <a16:creationId xmlns:a16="http://schemas.microsoft.com/office/drawing/2014/main" id="{E7D473D3-5998-3A31-8FD7-0EE9A92EF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7" t="21594" r="8010" b="12339"/>
          <a:stretch/>
        </p:blipFill>
        <p:spPr bwMode="auto">
          <a:xfrm>
            <a:off x="6791614" y="4322199"/>
            <a:ext cx="5400386" cy="241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yíl: jobbra mutató 6">
            <a:extLst>
              <a:ext uri="{FF2B5EF4-FFF2-40B4-BE49-F238E27FC236}">
                <a16:creationId xmlns:a16="http://schemas.microsoft.com/office/drawing/2014/main" id="{11538B42-BDC0-097C-F028-B8A0CF3D270C}"/>
              </a:ext>
            </a:extLst>
          </p:cNvPr>
          <p:cNvSpPr/>
          <p:nvPr/>
        </p:nvSpPr>
        <p:spPr>
          <a:xfrm>
            <a:off x="5844618" y="5250730"/>
            <a:ext cx="780445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56114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8E8BDC0-8081-882B-5EBE-11F275790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97" y="323276"/>
            <a:ext cx="5060152" cy="927643"/>
          </a:xfrm>
        </p:spPr>
        <p:txBody>
          <a:bodyPr/>
          <a:lstStyle/>
          <a:p>
            <a:r>
              <a:rPr lang="hu-HU" dirty="0"/>
              <a:t>Fizikális vizsgálat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45E9345-6D23-E426-A626-93F753294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96" y="1514764"/>
            <a:ext cx="4896064" cy="5200072"/>
          </a:xfrm>
        </p:spPr>
        <p:txBody>
          <a:bodyPr>
            <a:normAutofit fontScale="92500"/>
          </a:bodyPr>
          <a:lstStyle/>
          <a:p>
            <a:r>
              <a:rPr lang="hu-HU" b="1" dirty="0"/>
              <a:t>Duzzanat a fibula mögött – tapintható folyadék</a:t>
            </a:r>
          </a:p>
          <a:p>
            <a:r>
              <a:rPr lang="hu-HU" b="1" dirty="0"/>
              <a:t>Nyomásérzékenység, </a:t>
            </a:r>
            <a:r>
              <a:rPr lang="hu-HU" b="1" dirty="0" err="1"/>
              <a:t>crepitus</a:t>
            </a:r>
            <a:r>
              <a:rPr lang="hu-HU" b="1" dirty="0"/>
              <a:t> az </a:t>
            </a:r>
            <a:r>
              <a:rPr lang="hu-HU" b="1" dirty="0" err="1"/>
              <a:t>inak</a:t>
            </a:r>
            <a:r>
              <a:rPr lang="hu-HU" b="1" dirty="0"/>
              <a:t> mentén</a:t>
            </a:r>
          </a:p>
          <a:p>
            <a:r>
              <a:rPr lang="hu-HU" b="1" dirty="0"/>
              <a:t>Aktív </a:t>
            </a:r>
            <a:r>
              <a:rPr lang="hu-HU" b="1" dirty="0" err="1"/>
              <a:t>eversio</a:t>
            </a:r>
            <a:r>
              <a:rPr lang="hu-HU" b="1" dirty="0"/>
              <a:t> gyengült / fájdalmas</a:t>
            </a:r>
          </a:p>
          <a:p>
            <a:r>
              <a:rPr lang="hu-HU" b="1" dirty="0"/>
              <a:t>Fájdalom passzív </a:t>
            </a:r>
            <a:r>
              <a:rPr lang="hu-HU" b="1" dirty="0" err="1"/>
              <a:t>inversio</a:t>
            </a:r>
            <a:r>
              <a:rPr lang="hu-HU" b="1" dirty="0"/>
              <a:t> során</a:t>
            </a:r>
          </a:p>
          <a:p>
            <a:r>
              <a:rPr lang="hu-HU" b="1" dirty="0" err="1"/>
              <a:t>Resisted</a:t>
            </a:r>
            <a:r>
              <a:rPr lang="hu-HU" b="1" dirty="0"/>
              <a:t> </a:t>
            </a:r>
            <a:r>
              <a:rPr lang="hu-HU" b="1" dirty="0" err="1"/>
              <a:t>motion</a:t>
            </a:r>
            <a:r>
              <a:rPr lang="hu-HU" b="1" dirty="0"/>
              <a:t> teszt (</a:t>
            </a:r>
            <a:r>
              <a:rPr lang="hu-HU" b="1" dirty="0" err="1"/>
              <a:t>eversio</a:t>
            </a:r>
            <a:r>
              <a:rPr lang="hu-HU" b="1" dirty="0"/>
              <a:t>, </a:t>
            </a:r>
            <a:r>
              <a:rPr lang="hu-HU" b="1" dirty="0" err="1"/>
              <a:t>plantar</a:t>
            </a:r>
            <a:r>
              <a:rPr lang="hu-HU" b="1" dirty="0"/>
              <a:t> </a:t>
            </a:r>
            <a:r>
              <a:rPr lang="hu-HU" b="1" dirty="0" err="1"/>
              <a:t>flexio</a:t>
            </a:r>
            <a:r>
              <a:rPr lang="hu-HU" b="1" dirty="0"/>
              <a:t>)</a:t>
            </a:r>
          </a:p>
          <a:p>
            <a:r>
              <a:rPr lang="hu-HU" b="1" dirty="0"/>
              <a:t>Aktív bokakörzés (</a:t>
            </a:r>
            <a:r>
              <a:rPr lang="hu-HU" b="1" dirty="0" err="1"/>
              <a:t>subluxatiot</a:t>
            </a:r>
            <a:r>
              <a:rPr lang="hu-HU" b="1" dirty="0"/>
              <a:t> provokálhat)</a:t>
            </a:r>
          </a:p>
          <a:p>
            <a:r>
              <a:rPr lang="hu-HU" b="1" dirty="0" err="1"/>
              <a:t>Peroneus</a:t>
            </a:r>
            <a:r>
              <a:rPr lang="hu-HU" b="1" dirty="0"/>
              <a:t> </a:t>
            </a:r>
            <a:r>
              <a:rPr lang="hu-HU" b="1" dirty="0" err="1"/>
              <a:t>compressiós</a:t>
            </a:r>
            <a:r>
              <a:rPr lang="hu-HU" b="1" dirty="0"/>
              <a:t> teszt </a:t>
            </a:r>
            <a:r>
              <a:rPr lang="hu-HU" dirty="0"/>
              <a:t>(</a:t>
            </a:r>
            <a:r>
              <a:rPr lang="hu-HU" dirty="0" err="1"/>
              <a:t>distalis</a:t>
            </a:r>
            <a:r>
              <a:rPr lang="hu-HU" dirty="0"/>
              <a:t> fibula hátsó élére nyomva erőteljes </a:t>
            </a:r>
            <a:r>
              <a:rPr lang="hu-HU" dirty="0" err="1"/>
              <a:t>eversio+dorsalflexio</a:t>
            </a:r>
            <a:r>
              <a:rPr lang="hu-HU" dirty="0"/>
              <a:t>		</a:t>
            </a:r>
          </a:p>
          <a:p>
            <a:endParaRPr lang="hu-HU" dirty="0"/>
          </a:p>
          <a:p>
            <a:pPr lvl="1"/>
            <a:r>
              <a:rPr lang="hu-HU" dirty="0"/>
              <a:t>fájdalom, </a:t>
            </a:r>
            <a:r>
              <a:rPr lang="hu-HU" dirty="0" err="1"/>
              <a:t>crepitus</a:t>
            </a:r>
            <a:r>
              <a:rPr lang="hu-HU" dirty="0"/>
              <a:t>, „ugrás”</a:t>
            </a:r>
          </a:p>
          <a:p>
            <a:endParaRPr lang="hu-HU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4E366E5C-500F-50BA-5E4E-C7419F136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748" y="0"/>
            <a:ext cx="4333188" cy="307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yíl: jobbra mutató 7">
            <a:extLst>
              <a:ext uri="{FF2B5EF4-FFF2-40B4-BE49-F238E27FC236}">
                <a16:creationId xmlns:a16="http://schemas.microsoft.com/office/drawing/2014/main" id="{A56CF30F-10C9-26B0-DBE0-4FCBD979DB58}"/>
              </a:ext>
            </a:extLst>
          </p:cNvPr>
          <p:cNvSpPr/>
          <p:nvPr/>
        </p:nvSpPr>
        <p:spPr>
          <a:xfrm rot="5400000">
            <a:off x="1768014" y="5988799"/>
            <a:ext cx="450820" cy="35957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172" name="Picture 4" descr="COSM | Peroneal tendon surgery">
            <a:extLst>
              <a:ext uri="{FF2B5EF4-FFF2-40B4-BE49-F238E27FC236}">
                <a16:creationId xmlns:a16="http://schemas.microsoft.com/office/drawing/2014/main" id="{997EA202-FCF6-76D8-4A45-19DB3F324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660" y="3601602"/>
            <a:ext cx="5338357" cy="325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ép">
            <a:extLst>
              <a:ext uri="{FF2B5EF4-FFF2-40B4-BE49-F238E27FC236}">
                <a16:creationId xmlns:a16="http://schemas.microsoft.com/office/drawing/2014/main" id="{F5A60573-2C95-337F-824E-A73D51F5A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42363" y="1282456"/>
            <a:ext cx="4773684" cy="325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897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4CC16BC-8750-D1F5-19A0-0FA7F4BA0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" y="973689"/>
            <a:ext cx="12186443" cy="588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yíl: szalag, lefelé mutató 4">
            <a:extLst>
              <a:ext uri="{FF2B5EF4-FFF2-40B4-BE49-F238E27FC236}">
                <a16:creationId xmlns:a16="http://schemas.microsoft.com/office/drawing/2014/main" id="{C72A9C9D-AA09-96F2-F3AA-6C6FA7E1FAA0}"/>
              </a:ext>
            </a:extLst>
          </p:cNvPr>
          <p:cNvSpPr/>
          <p:nvPr/>
        </p:nvSpPr>
        <p:spPr>
          <a:xfrm rot="11442515">
            <a:off x="8363816" y="4431434"/>
            <a:ext cx="1216152" cy="731520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6" name="Nyíl: balra mutató 5">
            <a:extLst>
              <a:ext uri="{FF2B5EF4-FFF2-40B4-BE49-F238E27FC236}">
                <a16:creationId xmlns:a16="http://schemas.microsoft.com/office/drawing/2014/main" id="{DE4E3CF2-F308-3E65-CCC3-08532629B6F0}"/>
              </a:ext>
            </a:extLst>
          </p:cNvPr>
          <p:cNvSpPr/>
          <p:nvPr/>
        </p:nvSpPr>
        <p:spPr>
          <a:xfrm rot="17765083">
            <a:off x="4276438" y="4929758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2873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0729CE2E-5BB3-80D7-D485-AE52DB5E41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81" t="17084" r="21954" b="11111"/>
          <a:stretch/>
        </p:blipFill>
        <p:spPr>
          <a:xfrm>
            <a:off x="2590800" y="1771650"/>
            <a:ext cx="7286625" cy="4924426"/>
          </a:xfrm>
          <a:prstGeom prst="rect">
            <a:avLst/>
          </a:prstGeom>
        </p:spPr>
      </p:pic>
      <p:sp>
        <p:nvSpPr>
          <p:cNvPr id="9" name="Cím 8">
            <a:extLst>
              <a:ext uri="{FF2B5EF4-FFF2-40B4-BE49-F238E27FC236}">
                <a16:creationId xmlns:a16="http://schemas.microsoft.com/office/drawing/2014/main" id="{21A8C999-9620-97BF-8AB3-9F84329E3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478622"/>
            <a:ext cx="11182350" cy="1293028"/>
          </a:xfrm>
        </p:spPr>
        <p:txBody>
          <a:bodyPr>
            <a:normAutofit fontScale="90000"/>
          </a:bodyPr>
          <a:lstStyle/>
          <a:p>
            <a:r>
              <a:rPr lang="hu-HU" dirty="0" err="1"/>
              <a:t>Acut</a:t>
            </a:r>
            <a:r>
              <a:rPr lang="hu-HU" dirty="0"/>
              <a:t> </a:t>
            </a:r>
            <a:r>
              <a:rPr lang="hu-HU" dirty="0" err="1"/>
              <a:t>posterolateralis</a:t>
            </a:r>
            <a:r>
              <a:rPr lang="hu-HU" dirty="0"/>
              <a:t> boka–láb fájdalom</a:t>
            </a:r>
            <a:br>
              <a:rPr lang="hu-HU" dirty="0"/>
            </a:br>
            <a:r>
              <a:rPr lang="hu-HU" dirty="0" err="1"/>
              <a:t>Acut</a:t>
            </a:r>
            <a:r>
              <a:rPr lang="hu-HU" dirty="0"/>
              <a:t> RTG - OTTAWA ANKLE RULES</a:t>
            </a:r>
          </a:p>
        </p:txBody>
      </p:sp>
    </p:spTree>
    <p:extLst>
      <p:ext uri="{BB962C8B-B14F-4D97-AF65-F5344CB8AC3E}">
        <p14:creationId xmlns:p14="http://schemas.microsoft.com/office/powerpoint/2010/main" val="3348556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1C0A9D-0DD1-7B6E-D3B7-DEC8462D3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211922"/>
            <a:ext cx="8610600" cy="859828"/>
          </a:xfrm>
        </p:spPr>
        <p:txBody>
          <a:bodyPr/>
          <a:lstStyle/>
          <a:p>
            <a:pPr algn="ctr"/>
            <a:r>
              <a:rPr lang="hu-HU" dirty="0"/>
              <a:t>RTG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02FB1D8-B113-1524-12AB-F969DF2D0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812" y="1071750"/>
            <a:ext cx="10820400" cy="4024125"/>
          </a:xfrm>
        </p:spPr>
        <p:txBody>
          <a:bodyPr/>
          <a:lstStyle/>
          <a:p>
            <a:r>
              <a:rPr lang="hu-HU" dirty="0"/>
              <a:t>AP, </a:t>
            </a:r>
            <a:r>
              <a:rPr lang="hu-HU" dirty="0" err="1"/>
              <a:t>mortise</a:t>
            </a:r>
            <a:r>
              <a:rPr lang="hu-HU" dirty="0"/>
              <a:t> és oldalirányú boka és láb, ferde láb felvételek)</a:t>
            </a:r>
          </a:p>
          <a:p>
            <a:r>
              <a:rPr lang="hu-HU" dirty="0"/>
              <a:t>Sarok </a:t>
            </a:r>
            <a:r>
              <a:rPr lang="hu-HU" dirty="0" err="1"/>
              <a:t>varus</a:t>
            </a:r>
            <a:endParaRPr lang="hu-HU" dirty="0"/>
          </a:p>
          <a:p>
            <a:r>
              <a:rPr lang="hu-HU" dirty="0" err="1"/>
              <a:t>Pes</a:t>
            </a:r>
            <a:r>
              <a:rPr lang="hu-HU" dirty="0"/>
              <a:t> </a:t>
            </a:r>
            <a:r>
              <a:rPr lang="hu-HU" dirty="0" err="1"/>
              <a:t>cavus</a:t>
            </a:r>
            <a:endParaRPr lang="hu-HU" dirty="0"/>
          </a:p>
          <a:p>
            <a:r>
              <a:rPr lang="hu-HU" dirty="0" err="1"/>
              <a:t>Fleck</a:t>
            </a:r>
            <a:r>
              <a:rPr lang="hu-HU" dirty="0"/>
              <a:t> </a:t>
            </a:r>
            <a:r>
              <a:rPr lang="hu-HU" dirty="0" err="1"/>
              <a:t>sign</a:t>
            </a:r>
            <a:r>
              <a:rPr lang="hu-HU" dirty="0"/>
              <a:t> SPR </a:t>
            </a:r>
            <a:r>
              <a:rPr lang="hu-HU" dirty="0" err="1"/>
              <a:t>ruptura</a:t>
            </a:r>
            <a:r>
              <a:rPr lang="hu-HU" dirty="0"/>
              <a:t>, ín </a:t>
            </a:r>
            <a:r>
              <a:rPr lang="hu-HU" dirty="0" err="1"/>
              <a:t>subluxatio</a:t>
            </a:r>
            <a:r>
              <a:rPr lang="hu-HU" dirty="0"/>
              <a:t> - </a:t>
            </a:r>
            <a:r>
              <a:rPr lang="hu-HU" dirty="0" err="1"/>
              <a:t>luxatio</a:t>
            </a:r>
            <a:endParaRPr lang="hu-HU" dirty="0"/>
          </a:p>
          <a:p>
            <a:r>
              <a:rPr lang="hu-HU" dirty="0"/>
              <a:t>Prominens </a:t>
            </a:r>
            <a:r>
              <a:rPr lang="hu-HU" dirty="0" err="1"/>
              <a:t>peroneus</a:t>
            </a:r>
            <a:r>
              <a:rPr lang="hu-HU" dirty="0"/>
              <a:t> </a:t>
            </a:r>
            <a:r>
              <a:rPr lang="hu-HU" dirty="0" err="1"/>
              <a:t>tuberculum</a:t>
            </a:r>
            <a:endParaRPr lang="hu-HU" dirty="0"/>
          </a:p>
          <a:p>
            <a:r>
              <a:rPr lang="hu-HU" dirty="0" err="1"/>
              <a:t>Os</a:t>
            </a:r>
            <a:r>
              <a:rPr lang="hu-HU" dirty="0"/>
              <a:t> </a:t>
            </a:r>
            <a:r>
              <a:rPr lang="hu-HU" dirty="0" err="1"/>
              <a:t>peroneum</a:t>
            </a:r>
            <a:endParaRPr lang="hu-HU" dirty="0"/>
          </a:p>
          <a:p>
            <a:endParaRPr lang="hu-H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5A8F80A-5FCA-5FB2-0B76-1D725102F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161" y="1504950"/>
            <a:ext cx="4301027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398CA1A-BD9C-CFF3-DC7F-A03B18EDA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08" y="3916737"/>
            <a:ext cx="4948118" cy="294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53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7A7C39C-85D0-78E6-C58D-C35069CA5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440" y="736664"/>
            <a:ext cx="6511348" cy="1293028"/>
          </a:xfrm>
        </p:spPr>
        <p:txBody>
          <a:bodyPr/>
          <a:lstStyle/>
          <a:p>
            <a:r>
              <a:rPr lang="hu-HU" dirty="0"/>
              <a:t>Prominens </a:t>
            </a:r>
            <a:r>
              <a:rPr lang="hu-HU" dirty="0" err="1"/>
              <a:t>peroneus</a:t>
            </a:r>
            <a:r>
              <a:rPr lang="hu-HU" dirty="0"/>
              <a:t> </a:t>
            </a:r>
            <a:r>
              <a:rPr lang="hu-HU" dirty="0" err="1"/>
              <a:t>tuberculum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8E0ACE6-A592-C588-136A-15F769FB1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477" y="2198254"/>
            <a:ext cx="5196032" cy="4421845"/>
          </a:xfrm>
        </p:spPr>
        <p:txBody>
          <a:bodyPr>
            <a:normAutofit/>
          </a:bodyPr>
          <a:lstStyle/>
          <a:p>
            <a:r>
              <a:rPr lang="hu-HU" b="1" dirty="0"/>
              <a:t>Prominens </a:t>
            </a:r>
            <a:r>
              <a:rPr lang="hu-HU" b="1" dirty="0" err="1"/>
              <a:t>peroneus</a:t>
            </a:r>
            <a:r>
              <a:rPr lang="hu-HU" b="1" dirty="0"/>
              <a:t> </a:t>
            </a:r>
            <a:r>
              <a:rPr lang="hu-HU" b="1" dirty="0" err="1"/>
              <a:t>tuberculum</a:t>
            </a:r>
            <a:r>
              <a:rPr lang="hu-HU" b="1" dirty="0"/>
              <a:t> </a:t>
            </a:r>
            <a:r>
              <a:rPr lang="hu-HU" dirty="0"/>
              <a:t>szélesség</a:t>
            </a:r>
            <a:r>
              <a:rPr lang="hu-HU" b="1" dirty="0"/>
              <a:t> </a:t>
            </a:r>
            <a:r>
              <a:rPr lang="hu-HU" dirty="0"/>
              <a:t>&gt;5mm</a:t>
            </a:r>
          </a:p>
          <a:p>
            <a:r>
              <a:rPr lang="hu-HU" dirty="0" err="1"/>
              <a:t>Tuberculum</a:t>
            </a:r>
            <a:r>
              <a:rPr lang="hu-HU" dirty="0"/>
              <a:t> jelenléte: 90%</a:t>
            </a:r>
          </a:p>
          <a:p>
            <a:r>
              <a:rPr lang="hu-HU" dirty="0"/>
              <a:t>Prominens </a:t>
            </a:r>
            <a:r>
              <a:rPr lang="hu-HU" dirty="0" err="1"/>
              <a:t>tuberculum</a:t>
            </a:r>
            <a:r>
              <a:rPr lang="hu-HU" dirty="0"/>
              <a:t> 30%</a:t>
            </a:r>
          </a:p>
          <a:p>
            <a:r>
              <a:rPr lang="hu-HU" dirty="0" err="1"/>
              <a:t>Congenitalis</a:t>
            </a:r>
            <a:r>
              <a:rPr lang="hu-HU" dirty="0"/>
              <a:t> vagy krónikus irritáció miatt növekszik meg</a:t>
            </a:r>
          </a:p>
          <a:p>
            <a:r>
              <a:rPr lang="hu-HU" dirty="0" err="1"/>
              <a:t>peroneus</a:t>
            </a:r>
            <a:r>
              <a:rPr lang="hu-HU" dirty="0"/>
              <a:t> </a:t>
            </a:r>
            <a:r>
              <a:rPr lang="hu-HU" dirty="0" err="1"/>
              <a:t>longus</a:t>
            </a:r>
            <a:r>
              <a:rPr lang="hu-HU" dirty="0"/>
              <a:t> </a:t>
            </a:r>
            <a:r>
              <a:rPr lang="hu-HU" dirty="0" err="1"/>
              <a:t>impingement</a:t>
            </a:r>
            <a:r>
              <a:rPr lang="hu-HU" dirty="0"/>
              <a:t> az </a:t>
            </a:r>
            <a:r>
              <a:rPr lang="hu-HU" dirty="0" err="1"/>
              <a:t>inferior</a:t>
            </a:r>
            <a:r>
              <a:rPr lang="hu-HU" dirty="0"/>
              <a:t> </a:t>
            </a:r>
            <a:r>
              <a:rPr lang="hu-HU" dirty="0" err="1"/>
              <a:t>peroneus</a:t>
            </a:r>
            <a:r>
              <a:rPr lang="hu-HU" dirty="0"/>
              <a:t> </a:t>
            </a:r>
            <a:r>
              <a:rPr lang="hu-HU" dirty="0" err="1"/>
              <a:t>retinaculum</a:t>
            </a:r>
            <a:r>
              <a:rPr lang="hu-HU" dirty="0"/>
              <a:t> alatt </a:t>
            </a:r>
          </a:p>
          <a:p>
            <a:r>
              <a:rPr lang="hu-HU" b="1" dirty="0" err="1"/>
              <a:t>stenotizáló</a:t>
            </a:r>
            <a:r>
              <a:rPr lang="hu-HU" b="1" dirty="0"/>
              <a:t> </a:t>
            </a:r>
            <a:r>
              <a:rPr lang="hu-HU" b="1" dirty="0" err="1"/>
              <a:t>tenosynovitis</a:t>
            </a:r>
            <a:endParaRPr lang="hu-HU" b="1" dirty="0"/>
          </a:p>
          <a:p>
            <a:r>
              <a:rPr lang="hu-HU" b="1" dirty="0" err="1"/>
              <a:t>Peroneus</a:t>
            </a:r>
            <a:r>
              <a:rPr lang="hu-HU" b="1" dirty="0"/>
              <a:t> </a:t>
            </a:r>
            <a:r>
              <a:rPr lang="hu-HU" b="1" dirty="0" err="1"/>
              <a:t>longus</a:t>
            </a:r>
            <a:r>
              <a:rPr lang="hu-HU" b="1" dirty="0"/>
              <a:t> </a:t>
            </a:r>
            <a:r>
              <a:rPr lang="hu-HU" b="1" dirty="0" err="1"/>
              <a:t>ruptura</a:t>
            </a:r>
            <a:endParaRPr lang="hu-HU" b="1" dirty="0"/>
          </a:p>
          <a:p>
            <a:endParaRPr lang="hu-HU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BD56301-6172-52D1-C5AE-6627C7D83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895350"/>
            <a:ext cx="4438650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F736EC48-355C-C007-7E51-06A9A2B75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3533775"/>
            <a:ext cx="5772150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89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6137AB10-6D3E-C75C-6AE5-D0625AB94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557" y="197842"/>
            <a:ext cx="8610600" cy="1293028"/>
          </a:xfrm>
        </p:spPr>
        <p:txBody>
          <a:bodyPr/>
          <a:lstStyle/>
          <a:p>
            <a:r>
              <a:rPr lang="hu-HU" b="1" dirty="0" err="1"/>
              <a:t>Os</a:t>
            </a:r>
            <a:r>
              <a:rPr lang="hu-HU" b="1" dirty="0"/>
              <a:t> </a:t>
            </a:r>
            <a:r>
              <a:rPr lang="hu-HU" b="1" dirty="0" err="1"/>
              <a:t>peroneum</a:t>
            </a:r>
            <a:endParaRPr lang="hu-HU" dirty="0"/>
          </a:p>
        </p:txBody>
      </p:sp>
      <p:pic>
        <p:nvPicPr>
          <p:cNvPr id="5124" name="Picture 4" descr="Fig. 2">
            <a:extLst>
              <a:ext uri="{FF2B5EF4-FFF2-40B4-BE49-F238E27FC236}">
                <a16:creationId xmlns:a16="http://schemas.microsoft.com/office/drawing/2014/main" id="{212399EE-5614-44A4-B36B-D78BCA3A9B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261" y="1998487"/>
            <a:ext cx="2653747" cy="466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B711C687-E798-8B00-8E5E-D0401590F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602" y="3357358"/>
            <a:ext cx="6933372" cy="346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65A3CD01-B463-5C5E-D3C8-946F5099BE30}"/>
              </a:ext>
            </a:extLst>
          </p:cNvPr>
          <p:cNvSpPr txBox="1"/>
          <p:nvPr/>
        </p:nvSpPr>
        <p:spPr>
          <a:xfrm>
            <a:off x="3409122" y="1729489"/>
            <a:ext cx="682818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 err="1"/>
              <a:t>sesamoid</a:t>
            </a:r>
            <a:r>
              <a:rPr lang="hu-HU" dirty="0"/>
              <a:t> a </a:t>
            </a:r>
            <a:r>
              <a:rPr lang="hu-HU" dirty="0" err="1"/>
              <a:t>peroneus</a:t>
            </a:r>
            <a:r>
              <a:rPr lang="hu-HU" dirty="0"/>
              <a:t> </a:t>
            </a:r>
            <a:r>
              <a:rPr lang="hu-HU" dirty="0" err="1"/>
              <a:t>longus</a:t>
            </a:r>
            <a:r>
              <a:rPr lang="hu-HU" dirty="0"/>
              <a:t> ínban a talpra hajlás mentén</a:t>
            </a:r>
          </a:p>
          <a:p>
            <a:endParaRPr lang="hu-HU" dirty="0"/>
          </a:p>
          <a:p>
            <a:r>
              <a:rPr lang="hu-HU" dirty="0"/>
              <a:t>80% - </a:t>
            </a:r>
            <a:r>
              <a:rPr lang="hu-HU" dirty="0" err="1"/>
              <a:t>fibrosus</a:t>
            </a:r>
            <a:r>
              <a:rPr lang="hu-HU" dirty="0"/>
              <a:t>, 20% </a:t>
            </a:r>
            <a:r>
              <a:rPr lang="hu-HU" dirty="0" err="1"/>
              <a:t>ossificálódott</a:t>
            </a:r>
            <a:r>
              <a:rPr lang="hu-HU" dirty="0"/>
              <a:t>, 5% látszik röntgenképen</a:t>
            </a:r>
          </a:p>
          <a:p>
            <a:endParaRPr lang="hu-HU" dirty="0"/>
          </a:p>
          <a:p>
            <a:r>
              <a:rPr lang="hu-HU" dirty="0"/>
              <a:t>lehet </a:t>
            </a:r>
            <a:r>
              <a:rPr lang="hu-HU" dirty="0" err="1"/>
              <a:t>bipartit-tripartit</a:t>
            </a:r>
            <a:endParaRPr lang="hu-HU" dirty="0"/>
          </a:p>
          <a:p>
            <a:endParaRPr lang="hu-HU" dirty="0"/>
          </a:p>
          <a:p>
            <a:r>
              <a:rPr lang="hu-HU" dirty="0" err="1"/>
              <a:t>fractura</a:t>
            </a:r>
            <a:r>
              <a:rPr lang="hu-HU" dirty="0"/>
              <a:t>		</a:t>
            </a:r>
          </a:p>
          <a:p>
            <a:endParaRPr lang="hu-HU" dirty="0"/>
          </a:p>
          <a:p>
            <a:r>
              <a:rPr lang="hu-HU" dirty="0" err="1"/>
              <a:t>impingement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43536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FE06A73-4A1F-2BB4-6DE2-CB02BC258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0" y="520327"/>
            <a:ext cx="9544050" cy="1293028"/>
          </a:xfrm>
        </p:spPr>
        <p:txBody>
          <a:bodyPr>
            <a:normAutofit fontScale="90000"/>
          </a:bodyPr>
          <a:lstStyle/>
          <a:p>
            <a:r>
              <a:rPr lang="hu-HU" dirty="0" err="1"/>
              <a:t>Os</a:t>
            </a:r>
            <a:r>
              <a:rPr lang="hu-HU" dirty="0"/>
              <a:t> </a:t>
            </a:r>
            <a:r>
              <a:rPr lang="hu-HU" dirty="0" err="1"/>
              <a:t>peroneum</a:t>
            </a:r>
            <a:r>
              <a:rPr lang="hu-HU" dirty="0"/>
              <a:t> diagnosztikus értéke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24BD2BC-DF0B-6302-D367-E7F94BA74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" y="1813355"/>
            <a:ext cx="3514725" cy="3843355"/>
          </a:xfrm>
        </p:spPr>
        <p:txBody>
          <a:bodyPr/>
          <a:lstStyle/>
          <a:p>
            <a:r>
              <a:rPr lang="hu-HU" dirty="0" err="1"/>
              <a:t>Os</a:t>
            </a:r>
            <a:r>
              <a:rPr lang="hu-HU" dirty="0"/>
              <a:t> </a:t>
            </a:r>
            <a:r>
              <a:rPr lang="hu-HU" dirty="0" err="1"/>
              <a:t>peroneum</a:t>
            </a:r>
            <a:r>
              <a:rPr lang="hu-HU" dirty="0"/>
              <a:t> migráció </a:t>
            </a:r>
          </a:p>
          <a:p>
            <a:r>
              <a:rPr lang="hu-HU" dirty="0" err="1"/>
              <a:t>Peroneus</a:t>
            </a:r>
            <a:r>
              <a:rPr lang="hu-HU" dirty="0"/>
              <a:t> </a:t>
            </a:r>
            <a:r>
              <a:rPr lang="hu-HU" dirty="0" err="1"/>
              <a:t>longus</a:t>
            </a:r>
            <a:r>
              <a:rPr lang="hu-HU" dirty="0"/>
              <a:t> </a:t>
            </a:r>
            <a:r>
              <a:rPr lang="hu-HU" dirty="0" err="1"/>
              <a:t>ruptura</a:t>
            </a:r>
            <a:r>
              <a:rPr lang="hu-HU" dirty="0"/>
              <a:t> jele</a:t>
            </a:r>
          </a:p>
        </p:txBody>
      </p:sp>
      <p:pic>
        <p:nvPicPr>
          <p:cNvPr id="7170" name="Picture 2" descr="Fig. 5">
            <a:extLst>
              <a:ext uri="{FF2B5EF4-FFF2-40B4-BE49-F238E27FC236}">
                <a16:creationId xmlns:a16="http://schemas.microsoft.com/office/drawing/2014/main" id="{DD653908-105F-95CB-43D3-6431C8E8E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045" y="1813355"/>
            <a:ext cx="3282955" cy="505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A78D6C68-1C1E-BC8A-F554-4AD6612E2D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25" t="20459" r="37434" b="13697"/>
          <a:stretch/>
        </p:blipFill>
        <p:spPr bwMode="auto">
          <a:xfrm>
            <a:off x="249556" y="3981450"/>
            <a:ext cx="3095203" cy="25565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72" name="Picture 4" descr="Fig. 3">
            <a:extLst>
              <a:ext uri="{FF2B5EF4-FFF2-40B4-BE49-F238E27FC236}">
                <a16:creationId xmlns:a16="http://schemas.microsoft.com/office/drawing/2014/main" id="{50297951-91EC-4498-1FBD-5CA0B4A24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589" y="1290638"/>
            <a:ext cx="2686050" cy="5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Fig. 4">
            <a:extLst>
              <a:ext uri="{FF2B5EF4-FFF2-40B4-BE49-F238E27FC236}">
                <a16:creationId xmlns:a16="http://schemas.microsoft.com/office/drawing/2014/main" id="{1864831C-9ECB-EBF9-A410-0FE3F79D5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369" y="2666047"/>
            <a:ext cx="268605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533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EAFD4F5-BACC-EFB1-526F-92CB36ED3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8573"/>
            <a:ext cx="8610600" cy="1293028"/>
          </a:xfrm>
        </p:spPr>
        <p:txBody>
          <a:bodyPr/>
          <a:lstStyle/>
          <a:p>
            <a:pPr algn="ctr"/>
            <a:r>
              <a:rPr lang="hu-HU" b="1" dirty="0"/>
              <a:t>UH</a:t>
            </a:r>
            <a:r>
              <a:rPr lang="hu-HU" dirty="0"/>
              <a:t>, CT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E54CC92-646D-674E-6BE1-F2F34A369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74" y="1565910"/>
            <a:ext cx="4851968" cy="4024125"/>
          </a:xfrm>
        </p:spPr>
        <p:txBody>
          <a:bodyPr>
            <a:normAutofit lnSpcReduction="10000"/>
          </a:bodyPr>
          <a:lstStyle/>
          <a:p>
            <a:r>
              <a:rPr lang="hu-HU" b="1" u="sng" dirty="0"/>
              <a:t>Dinamikus UH </a:t>
            </a:r>
            <a:r>
              <a:rPr lang="hu-HU" dirty="0"/>
              <a:t>	</a:t>
            </a:r>
          </a:p>
          <a:p>
            <a:r>
              <a:rPr lang="hu-HU" dirty="0" err="1"/>
              <a:t>Subluxatio</a:t>
            </a:r>
            <a:endParaRPr lang="hu-HU" dirty="0"/>
          </a:p>
          <a:p>
            <a:r>
              <a:rPr lang="hu-HU" dirty="0"/>
              <a:t>Szakadás, </a:t>
            </a:r>
            <a:r>
              <a:rPr lang="hu-HU" dirty="0" err="1"/>
              <a:t>split</a:t>
            </a:r>
            <a:r>
              <a:rPr lang="hu-HU" dirty="0"/>
              <a:t> </a:t>
            </a:r>
            <a:r>
              <a:rPr lang="hu-HU" dirty="0" err="1"/>
              <a:t>laesio</a:t>
            </a:r>
            <a:endParaRPr lang="hu-HU" dirty="0"/>
          </a:p>
          <a:p>
            <a:endParaRPr lang="hu-HU" dirty="0"/>
          </a:p>
          <a:p>
            <a:r>
              <a:rPr lang="hu-HU" b="1" u="sng" dirty="0"/>
              <a:t>CT</a:t>
            </a:r>
          </a:p>
          <a:p>
            <a:r>
              <a:rPr lang="hu-HU" dirty="0" err="1"/>
              <a:t>Retromalleolaris</a:t>
            </a:r>
            <a:r>
              <a:rPr lang="hu-HU" dirty="0"/>
              <a:t> árok morfológia</a:t>
            </a:r>
          </a:p>
          <a:p>
            <a:r>
              <a:rPr lang="hu-HU" dirty="0" err="1"/>
              <a:t>Hypertrophisált</a:t>
            </a:r>
            <a:r>
              <a:rPr lang="hu-HU" dirty="0"/>
              <a:t> </a:t>
            </a:r>
            <a:r>
              <a:rPr lang="hu-HU" dirty="0" err="1"/>
              <a:t>peroneus</a:t>
            </a:r>
            <a:r>
              <a:rPr lang="hu-HU" dirty="0"/>
              <a:t> </a:t>
            </a:r>
            <a:r>
              <a:rPr lang="hu-HU" dirty="0" err="1"/>
              <a:t>tuberculum</a:t>
            </a:r>
            <a:endParaRPr lang="hu-HU" dirty="0"/>
          </a:p>
          <a:p>
            <a:r>
              <a:rPr lang="hu-HU" dirty="0" err="1"/>
              <a:t>Calcaneus</a:t>
            </a:r>
            <a:r>
              <a:rPr lang="hu-HU" dirty="0"/>
              <a:t> törés után fibula-</a:t>
            </a:r>
            <a:r>
              <a:rPr lang="hu-HU" dirty="0" err="1"/>
              <a:t>calcaneus</a:t>
            </a:r>
            <a:r>
              <a:rPr lang="hu-HU" dirty="0"/>
              <a:t> prominens része közti </a:t>
            </a:r>
            <a:r>
              <a:rPr lang="hu-HU" dirty="0" err="1"/>
              <a:t>impingement</a:t>
            </a:r>
            <a:endParaRPr lang="hu-HU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8E461AC-268B-1F89-9B25-303E371434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24861" r="2083" b="4445"/>
          <a:stretch/>
        </p:blipFill>
        <p:spPr bwMode="auto">
          <a:xfrm>
            <a:off x="4956742" y="1766318"/>
            <a:ext cx="7235258" cy="411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391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5842D4D-152E-BFFE-43D9-633237F1F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550" y="78574"/>
            <a:ext cx="8610600" cy="1293028"/>
          </a:xfrm>
        </p:spPr>
        <p:txBody>
          <a:bodyPr/>
          <a:lstStyle/>
          <a:p>
            <a:r>
              <a:rPr lang="hu-HU" dirty="0" err="1"/>
              <a:t>Peroneus</a:t>
            </a:r>
            <a:r>
              <a:rPr lang="hu-HU" dirty="0"/>
              <a:t> </a:t>
            </a:r>
            <a:r>
              <a:rPr lang="hu-HU" dirty="0" err="1"/>
              <a:t>inak</a:t>
            </a:r>
            <a:r>
              <a:rPr lang="hu-HU" dirty="0"/>
              <a:t> - Anatómia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56C1282-C5C6-9B46-EA63-E5E507A44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86" y="933450"/>
            <a:ext cx="6318828" cy="5845976"/>
          </a:xfrm>
        </p:spPr>
        <p:txBody>
          <a:bodyPr>
            <a:normAutofit fontScale="92500" lnSpcReduction="10000"/>
          </a:bodyPr>
          <a:lstStyle/>
          <a:p>
            <a:r>
              <a:rPr lang="hu-HU" sz="2000" b="1" dirty="0"/>
              <a:t>P</a:t>
            </a:r>
            <a:r>
              <a:rPr lang="en-US" sz="2000" b="1" dirty="0" err="1"/>
              <a:t>eroneus</a:t>
            </a:r>
            <a:r>
              <a:rPr lang="en-US" sz="2000" b="1" dirty="0"/>
              <a:t> brevis</a:t>
            </a:r>
            <a:endParaRPr lang="hu-HU" sz="2000" b="1" dirty="0"/>
          </a:p>
          <a:p>
            <a:r>
              <a:rPr lang="hu-HU" sz="1600" dirty="0"/>
              <a:t>Ered: a fibula </a:t>
            </a:r>
            <a:r>
              <a:rPr lang="hu-HU" sz="1600" dirty="0" err="1"/>
              <a:t>distalis</a:t>
            </a:r>
            <a:r>
              <a:rPr lang="hu-HU" sz="1600" dirty="0"/>
              <a:t> 2/3 és </a:t>
            </a:r>
            <a:r>
              <a:rPr lang="en-US" sz="1600" dirty="0"/>
              <a:t> intermuscular</a:t>
            </a:r>
            <a:r>
              <a:rPr lang="hu-HU" sz="1600" dirty="0"/>
              <a:t>is </a:t>
            </a:r>
            <a:r>
              <a:rPr lang="en-US" sz="1600" dirty="0"/>
              <a:t>septum</a:t>
            </a:r>
            <a:endParaRPr lang="hu-HU" sz="1600" dirty="0"/>
          </a:p>
          <a:p>
            <a:r>
              <a:rPr lang="en-US" sz="1600" dirty="0"/>
              <a:t> </a:t>
            </a:r>
            <a:r>
              <a:rPr lang="hu-HU" sz="1600" dirty="0"/>
              <a:t>inas rész kezdődik </a:t>
            </a:r>
            <a:r>
              <a:rPr lang="en-US" sz="1600" dirty="0"/>
              <a:t>2 </a:t>
            </a:r>
            <a:r>
              <a:rPr lang="hu-HU" sz="1600" dirty="0"/>
              <a:t>-</a:t>
            </a:r>
            <a:r>
              <a:rPr lang="en-US" sz="1600" dirty="0"/>
              <a:t>3 cm proximal</a:t>
            </a:r>
            <a:r>
              <a:rPr lang="hu-HU" sz="1600" dirty="0" err="1"/>
              <a:t>isan</a:t>
            </a:r>
            <a:r>
              <a:rPr lang="hu-HU" sz="1600" dirty="0"/>
              <a:t> a </a:t>
            </a:r>
            <a:r>
              <a:rPr lang="en-US" sz="1600" dirty="0"/>
              <a:t>fibula</a:t>
            </a:r>
            <a:r>
              <a:rPr lang="hu-HU" sz="1600" dirty="0"/>
              <a:t> csúcstól</a:t>
            </a:r>
            <a:r>
              <a:rPr lang="en-US" sz="1600" dirty="0"/>
              <a:t>. </a:t>
            </a:r>
            <a:endParaRPr lang="hu-HU" sz="1600" dirty="0"/>
          </a:p>
          <a:p>
            <a:r>
              <a:rPr lang="hu-HU" sz="1600" dirty="0"/>
              <a:t>Tapad: 5. </a:t>
            </a:r>
            <a:r>
              <a:rPr lang="hu-HU" sz="1600" dirty="0" err="1"/>
              <a:t>metatarsus</a:t>
            </a:r>
            <a:r>
              <a:rPr lang="hu-HU" sz="1600" dirty="0"/>
              <a:t> </a:t>
            </a:r>
            <a:r>
              <a:rPr lang="hu-HU" sz="1600" dirty="0" err="1"/>
              <a:t>basis</a:t>
            </a:r>
            <a:r>
              <a:rPr lang="hu-HU" sz="1600" dirty="0"/>
              <a:t> </a:t>
            </a:r>
            <a:r>
              <a:rPr lang="hu-HU" sz="1600" dirty="0" err="1"/>
              <a:t>dorsolateralis</a:t>
            </a:r>
            <a:r>
              <a:rPr lang="hu-HU" sz="1600" dirty="0"/>
              <a:t> részén</a:t>
            </a:r>
          </a:p>
          <a:p>
            <a:endParaRPr lang="hu-HU" sz="1600" dirty="0"/>
          </a:p>
          <a:p>
            <a:r>
              <a:rPr lang="hu-HU" sz="2000" b="1" dirty="0"/>
              <a:t>P</a:t>
            </a:r>
            <a:r>
              <a:rPr lang="en-US" sz="2000" b="1" dirty="0" err="1"/>
              <a:t>eroneus</a:t>
            </a:r>
            <a:r>
              <a:rPr lang="en-US" sz="2000" b="1" dirty="0"/>
              <a:t> longus </a:t>
            </a:r>
            <a:endParaRPr lang="hu-HU" sz="2000" b="1" dirty="0"/>
          </a:p>
          <a:p>
            <a:r>
              <a:rPr lang="hu-HU" sz="1400" dirty="0"/>
              <a:t>Ered: a fibula </a:t>
            </a:r>
            <a:r>
              <a:rPr lang="hu-HU" sz="1400" dirty="0" err="1"/>
              <a:t>proximalis</a:t>
            </a:r>
            <a:r>
              <a:rPr lang="hu-HU" sz="1400" dirty="0"/>
              <a:t> 2/3 </a:t>
            </a:r>
            <a:r>
              <a:rPr lang="hu-HU" sz="1400" dirty="0" err="1"/>
              <a:t>lateralisan</a:t>
            </a:r>
            <a:r>
              <a:rPr lang="hu-HU" sz="1400" dirty="0"/>
              <a:t>, </a:t>
            </a:r>
            <a:r>
              <a:rPr lang="hu-HU" sz="1400" dirty="0" err="1"/>
              <a:t>tibia</a:t>
            </a:r>
            <a:r>
              <a:rPr lang="hu-HU" sz="1400" dirty="0"/>
              <a:t> </a:t>
            </a:r>
            <a:r>
              <a:rPr lang="hu-HU" sz="1400" dirty="0" err="1"/>
              <a:t>lateralis</a:t>
            </a:r>
            <a:r>
              <a:rPr lang="hu-HU" sz="1400" dirty="0"/>
              <a:t> </a:t>
            </a:r>
            <a:r>
              <a:rPr lang="hu-HU" sz="1400" dirty="0" err="1"/>
              <a:t>condylus</a:t>
            </a:r>
            <a:r>
              <a:rPr lang="hu-HU" sz="1400" dirty="0"/>
              <a:t> és </a:t>
            </a:r>
            <a:r>
              <a:rPr lang="en-US" sz="1400" dirty="0"/>
              <a:t> intermuscular</a:t>
            </a:r>
            <a:r>
              <a:rPr lang="hu-HU" sz="1400" dirty="0"/>
              <a:t>is </a:t>
            </a:r>
            <a:r>
              <a:rPr lang="en-US" sz="1400" dirty="0"/>
              <a:t>septum,</a:t>
            </a:r>
            <a:endParaRPr lang="hu-HU" sz="1400" dirty="0"/>
          </a:p>
          <a:p>
            <a:r>
              <a:rPr lang="hu-HU" sz="1400" dirty="0"/>
              <a:t>A talpra fut,  a </a:t>
            </a:r>
            <a:r>
              <a:rPr lang="hu-HU" sz="1400" dirty="0" err="1"/>
              <a:t>cuboid</a:t>
            </a:r>
            <a:r>
              <a:rPr lang="hu-HU" sz="1400" dirty="0"/>
              <a:t> alagútban a </a:t>
            </a:r>
            <a:r>
              <a:rPr lang="hu-HU" sz="1400" dirty="0" err="1"/>
              <a:t>lig</a:t>
            </a:r>
            <a:r>
              <a:rPr lang="hu-HU" sz="1400" dirty="0"/>
              <a:t>. </a:t>
            </a:r>
            <a:r>
              <a:rPr lang="hu-HU" sz="1400" dirty="0" err="1"/>
              <a:t>plantare</a:t>
            </a:r>
            <a:r>
              <a:rPr lang="hu-HU" sz="1400" dirty="0"/>
              <a:t> </a:t>
            </a:r>
            <a:r>
              <a:rPr lang="hu-HU" sz="1400" dirty="0" err="1"/>
              <a:t>longum</a:t>
            </a:r>
            <a:r>
              <a:rPr lang="hu-HU" sz="1400" dirty="0"/>
              <a:t> alatt</a:t>
            </a:r>
          </a:p>
          <a:p>
            <a:r>
              <a:rPr lang="hu-HU" sz="1400" dirty="0"/>
              <a:t>Tapad: 1. </a:t>
            </a:r>
            <a:r>
              <a:rPr lang="hu-HU" sz="1400" dirty="0" err="1"/>
              <a:t>metatarsus</a:t>
            </a:r>
            <a:r>
              <a:rPr lang="hu-HU" sz="1400" dirty="0"/>
              <a:t> </a:t>
            </a:r>
            <a:r>
              <a:rPr lang="hu-HU" sz="1400" dirty="0" err="1"/>
              <a:t>basison</a:t>
            </a:r>
            <a:r>
              <a:rPr lang="hu-HU" sz="1400" dirty="0"/>
              <a:t> és </a:t>
            </a:r>
            <a:r>
              <a:rPr lang="hu-HU" sz="1400" dirty="0" err="1"/>
              <a:t>medialis</a:t>
            </a:r>
            <a:r>
              <a:rPr lang="hu-HU" sz="1400" dirty="0"/>
              <a:t> </a:t>
            </a:r>
            <a:r>
              <a:rPr lang="hu-HU" sz="1400" dirty="0" err="1"/>
              <a:t>cuneiforme</a:t>
            </a:r>
            <a:r>
              <a:rPr lang="hu-HU" sz="1400" dirty="0"/>
              <a:t> </a:t>
            </a:r>
            <a:r>
              <a:rPr lang="hu-HU" sz="1400" dirty="0" err="1"/>
              <a:t>inferolateralis</a:t>
            </a:r>
            <a:r>
              <a:rPr lang="hu-HU" sz="1400" dirty="0"/>
              <a:t> talpi felszínén</a:t>
            </a:r>
          </a:p>
          <a:p>
            <a:endParaRPr lang="hu-HU" sz="1400" dirty="0"/>
          </a:p>
          <a:p>
            <a:r>
              <a:rPr lang="hu-HU" sz="1800" b="1" dirty="0"/>
              <a:t>P</a:t>
            </a:r>
            <a:r>
              <a:rPr lang="en-US" sz="1800" b="1" dirty="0" err="1"/>
              <a:t>eroneus</a:t>
            </a:r>
            <a:r>
              <a:rPr lang="en-US" sz="1800" b="1" dirty="0"/>
              <a:t> tertius</a:t>
            </a:r>
            <a:endParaRPr lang="hu-HU" sz="1800" b="1" dirty="0"/>
          </a:p>
          <a:p>
            <a:r>
              <a:rPr lang="hu-HU" sz="1400" dirty="0"/>
              <a:t>Különböző a </a:t>
            </a:r>
            <a:r>
              <a:rPr lang="en-US" sz="1400" dirty="0"/>
              <a:t>brevis and longus</a:t>
            </a:r>
            <a:r>
              <a:rPr lang="hu-HU" sz="1400" dirty="0"/>
              <a:t> </a:t>
            </a:r>
            <a:r>
              <a:rPr lang="hu-HU" sz="1400" dirty="0" err="1"/>
              <a:t>inaktól</a:t>
            </a:r>
            <a:r>
              <a:rPr lang="en-US" sz="1400" dirty="0"/>
              <a:t>, </a:t>
            </a:r>
            <a:r>
              <a:rPr lang="hu-HU" sz="1400" dirty="0"/>
              <a:t>az </a:t>
            </a:r>
            <a:r>
              <a:rPr lang="en-US" sz="1400" dirty="0"/>
              <a:t>anterior </a:t>
            </a:r>
            <a:r>
              <a:rPr lang="hu-HU" sz="1400" dirty="0"/>
              <a:t>izom</a:t>
            </a:r>
            <a:r>
              <a:rPr lang="en-US" sz="1400" dirty="0"/>
              <a:t>compartment</a:t>
            </a:r>
            <a:r>
              <a:rPr lang="hu-HU" sz="1400" dirty="0" err="1"/>
              <a:t>ben</a:t>
            </a:r>
            <a:r>
              <a:rPr lang="hu-HU" sz="1400" dirty="0"/>
              <a:t> helyezkedik el</a:t>
            </a:r>
            <a:r>
              <a:rPr lang="en-US" sz="1400" dirty="0"/>
              <a:t>. </a:t>
            </a:r>
            <a:endParaRPr lang="hu-HU" sz="1400" dirty="0"/>
          </a:p>
          <a:p>
            <a:r>
              <a:rPr lang="hu-HU" sz="1400" dirty="0"/>
              <a:t>Ered: a fibula </a:t>
            </a:r>
            <a:r>
              <a:rPr lang="hu-HU" sz="1400" dirty="0" err="1"/>
              <a:t>distalis</a:t>
            </a:r>
            <a:r>
              <a:rPr lang="hu-HU" sz="1400" dirty="0"/>
              <a:t> 1/3 </a:t>
            </a:r>
            <a:r>
              <a:rPr lang="hu-HU" sz="1400" dirty="0" err="1"/>
              <a:t>anterior-medialis</a:t>
            </a:r>
            <a:r>
              <a:rPr lang="hu-HU" sz="1400" dirty="0"/>
              <a:t> felszíne, </a:t>
            </a:r>
            <a:r>
              <a:rPr lang="hu-HU" sz="1400" dirty="0" err="1"/>
              <a:t>interosseus</a:t>
            </a:r>
            <a:r>
              <a:rPr lang="hu-HU" sz="1400" dirty="0"/>
              <a:t> membrán és </a:t>
            </a:r>
            <a:r>
              <a:rPr lang="en-US" sz="1400" dirty="0"/>
              <a:t> intermuscular</a:t>
            </a:r>
            <a:r>
              <a:rPr lang="hu-HU" sz="1400" dirty="0"/>
              <a:t>is </a:t>
            </a:r>
            <a:r>
              <a:rPr lang="en-US" sz="1400" dirty="0"/>
              <a:t>septum</a:t>
            </a:r>
            <a:endParaRPr lang="hu-HU" sz="1400" dirty="0"/>
          </a:p>
          <a:p>
            <a:r>
              <a:rPr lang="hu-HU" sz="1400" dirty="0"/>
              <a:t>Tapad: 5. </a:t>
            </a:r>
            <a:r>
              <a:rPr lang="hu-HU" sz="1400" dirty="0" err="1"/>
              <a:t>metatarsus</a:t>
            </a:r>
            <a:r>
              <a:rPr lang="hu-HU" sz="1400" dirty="0"/>
              <a:t> </a:t>
            </a:r>
            <a:r>
              <a:rPr lang="hu-HU" sz="1400" dirty="0" err="1"/>
              <a:t>basis</a:t>
            </a:r>
            <a:r>
              <a:rPr lang="hu-HU" sz="1400" dirty="0"/>
              <a:t> </a:t>
            </a:r>
            <a:r>
              <a:rPr lang="hu-HU" sz="1400" dirty="0" err="1"/>
              <a:t>dorsomedialis</a:t>
            </a:r>
            <a:r>
              <a:rPr lang="hu-HU" sz="1400" dirty="0"/>
              <a:t> felszín</a:t>
            </a:r>
          </a:p>
          <a:p>
            <a:pPr marL="0" indent="0">
              <a:buNone/>
            </a:pPr>
            <a:r>
              <a:rPr lang="en-US" sz="900" dirty="0"/>
              <a:t>.</a:t>
            </a:r>
            <a:endParaRPr lang="en-US" sz="1400" dirty="0"/>
          </a:p>
          <a:p>
            <a:r>
              <a:rPr lang="hu-HU" sz="1600" u="sng" dirty="0" err="1"/>
              <a:t>Innervatio</a:t>
            </a:r>
            <a:r>
              <a:rPr lang="hu-HU" sz="1600" dirty="0"/>
              <a:t>: mindegyiket a </a:t>
            </a:r>
            <a:r>
              <a:rPr lang="hu-HU" sz="1600" dirty="0" err="1"/>
              <a:t>n.</a:t>
            </a:r>
            <a:r>
              <a:rPr lang="hu-HU" sz="1600" dirty="0"/>
              <a:t> </a:t>
            </a:r>
            <a:r>
              <a:rPr lang="hu-HU" sz="1600" dirty="0" err="1"/>
              <a:t>peroneus</a:t>
            </a:r>
            <a:r>
              <a:rPr lang="hu-HU" sz="1600" dirty="0"/>
              <a:t> </a:t>
            </a:r>
            <a:r>
              <a:rPr lang="hu-HU" sz="1600" dirty="0" err="1"/>
              <a:t>superficialis</a:t>
            </a:r>
            <a:r>
              <a:rPr lang="hu-HU" sz="1600" dirty="0"/>
              <a:t> (L5, S1,S2)</a:t>
            </a:r>
            <a:endParaRPr lang="hu-HU" sz="1100" dirty="0"/>
          </a:p>
        </p:txBody>
      </p:sp>
      <p:pic>
        <p:nvPicPr>
          <p:cNvPr id="1028" name="Picture 4" descr="Animation: Fibularis (peroneus) muscles seen from below">
            <a:extLst>
              <a:ext uri="{FF2B5EF4-FFF2-40B4-BE49-F238E27FC236}">
                <a16:creationId xmlns:a16="http://schemas.microsoft.com/office/drawing/2014/main" id="{0C7F58C4-F3A2-C06A-1548-5D0BC16B2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1430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418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6B4610D-FA94-0840-BDFA-DA84E1ACAB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81400" y="763588"/>
            <a:ext cx="8610600" cy="1293812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7E33245-03D2-F606-54FA-F575D4E81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C3DF705-2E4C-B041-97AA-B7D29F291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85" y="3442334"/>
            <a:ext cx="5497388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0C4491EA-3514-5340-CAA7-C3F663D0B950}"/>
              </a:ext>
            </a:extLst>
          </p:cNvPr>
          <p:cNvSpPr txBox="1"/>
          <p:nvPr/>
        </p:nvSpPr>
        <p:spPr>
          <a:xfrm>
            <a:off x="7331065" y="3475913"/>
            <a:ext cx="3901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Tenosynovitis</a:t>
            </a:r>
            <a:r>
              <a:rPr lang="hu-HU" dirty="0"/>
              <a:t> 		Normál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7B2F062C-5191-25CA-7C8F-6B2452DBC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" y="3442334"/>
            <a:ext cx="5419725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9881980D-529D-8F09-9C47-607D2F2CA5CB}"/>
              </a:ext>
            </a:extLst>
          </p:cNvPr>
          <p:cNvSpPr txBox="1"/>
          <p:nvPr/>
        </p:nvSpPr>
        <p:spPr>
          <a:xfrm>
            <a:off x="1165792" y="3475913"/>
            <a:ext cx="3901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Tenosynovitis</a:t>
            </a:r>
            <a:r>
              <a:rPr lang="hu-HU" dirty="0"/>
              <a:t> 		Normál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2CBE567-3922-0ECF-12FA-21A4AE90E9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1" t="27071" r="6970" b="36969"/>
          <a:stretch/>
        </p:blipFill>
        <p:spPr bwMode="auto">
          <a:xfrm>
            <a:off x="6155264" y="0"/>
            <a:ext cx="6076557" cy="341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64FB880E-3910-04C0-D5E8-047077481A17}"/>
              </a:ext>
            </a:extLst>
          </p:cNvPr>
          <p:cNvSpPr txBox="1"/>
          <p:nvPr/>
        </p:nvSpPr>
        <p:spPr>
          <a:xfrm>
            <a:off x="683127" y="182329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normál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6540E1D1-D8FE-999E-BA7E-50D4D69D478B}"/>
              </a:ext>
            </a:extLst>
          </p:cNvPr>
          <p:cNvSpPr txBox="1"/>
          <p:nvPr/>
        </p:nvSpPr>
        <p:spPr>
          <a:xfrm>
            <a:off x="3536827" y="144399"/>
            <a:ext cx="9653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normál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886B69DB-2B40-02B7-7FE6-86A08A178B45}"/>
              </a:ext>
            </a:extLst>
          </p:cNvPr>
          <p:cNvSpPr txBox="1"/>
          <p:nvPr/>
        </p:nvSpPr>
        <p:spPr>
          <a:xfrm>
            <a:off x="7041858" y="179931"/>
            <a:ext cx="12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tendinosis</a:t>
            </a:r>
            <a:endParaRPr lang="hu-HU" dirty="0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EDBA2BDC-0C29-7D17-08B8-80082E4C15F1}"/>
              </a:ext>
            </a:extLst>
          </p:cNvPr>
          <p:cNvSpPr txBox="1"/>
          <p:nvPr/>
        </p:nvSpPr>
        <p:spPr>
          <a:xfrm>
            <a:off x="9529319" y="209590"/>
            <a:ext cx="1277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 err="1"/>
              <a:t>tendinosis</a:t>
            </a:r>
            <a:endParaRPr lang="hu-HU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63ED5288-ACCA-B4BE-41F8-6DE4B14D7EE9}"/>
              </a:ext>
            </a:extLst>
          </p:cNvPr>
          <p:cNvSpPr txBox="1"/>
          <p:nvPr/>
        </p:nvSpPr>
        <p:spPr>
          <a:xfrm>
            <a:off x="5501786" y="209590"/>
            <a:ext cx="10967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800" b="1" dirty="0"/>
              <a:t>MR</a:t>
            </a:r>
          </a:p>
        </p:txBody>
      </p:sp>
    </p:spTree>
    <p:extLst>
      <p:ext uri="{BB962C8B-B14F-4D97-AF65-F5344CB8AC3E}">
        <p14:creationId xmlns:p14="http://schemas.microsoft.com/office/powerpoint/2010/main" val="25139055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964EE857-7F22-D385-7B21-F64E174DE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82" y="197406"/>
            <a:ext cx="7319328" cy="1293028"/>
          </a:xfrm>
        </p:spPr>
        <p:txBody>
          <a:bodyPr/>
          <a:lstStyle/>
          <a:p>
            <a:r>
              <a:rPr lang="hu-HU" dirty="0"/>
              <a:t>Anatómiai variánsok</a:t>
            </a:r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9442B1AE-E985-A87B-36EB-7F1F0F40E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266826"/>
            <a:ext cx="6567055" cy="5393768"/>
          </a:xfrm>
        </p:spPr>
        <p:txBody>
          <a:bodyPr>
            <a:normAutofit lnSpcReduction="10000"/>
          </a:bodyPr>
          <a:lstStyle/>
          <a:p>
            <a:r>
              <a:rPr lang="hu-HU" b="1" dirty="0">
                <a:solidFill>
                  <a:srgbClr val="FFFF00"/>
                </a:solidFill>
              </a:rPr>
              <a:t>Mélyre lenyúló </a:t>
            </a:r>
            <a:r>
              <a:rPr lang="hu-HU" b="1" dirty="0" err="1">
                <a:solidFill>
                  <a:srgbClr val="FFFF00"/>
                </a:solidFill>
              </a:rPr>
              <a:t>peroneus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 err="1">
                <a:solidFill>
                  <a:srgbClr val="FFFF00"/>
                </a:solidFill>
              </a:rPr>
              <a:t>brevis</a:t>
            </a:r>
            <a:r>
              <a:rPr lang="hu-HU" b="1" dirty="0">
                <a:solidFill>
                  <a:srgbClr val="FFFF00"/>
                </a:solidFill>
              </a:rPr>
              <a:t> izomhas </a:t>
            </a:r>
            <a:r>
              <a:rPr lang="hu-HU" dirty="0"/>
              <a:t>– ha az izomhas az SPR felső széle alá nyúlik. </a:t>
            </a:r>
            <a:r>
              <a:rPr lang="hu-HU" dirty="0" err="1"/>
              <a:t>Plantarflexióban</a:t>
            </a:r>
            <a:r>
              <a:rPr lang="hu-HU" dirty="0"/>
              <a:t> érdemes ezt nézni. Gyakorisága: 33%</a:t>
            </a:r>
          </a:p>
          <a:p>
            <a:r>
              <a:rPr lang="hu-HU" b="1" dirty="0" err="1">
                <a:solidFill>
                  <a:srgbClr val="FFFF00"/>
                </a:solidFill>
              </a:rPr>
              <a:t>Peroneus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 err="1">
                <a:solidFill>
                  <a:srgbClr val="FFFF00"/>
                </a:solidFill>
              </a:rPr>
              <a:t>quartus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dirty="0"/>
              <a:t>6-21% – a </a:t>
            </a:r>
            <a:r>
              <a:rPr lang="hu-HU" dirty="0" err="1"/>
              <a:t>brevis</a:t>
            </a:r>
            <a:r>
              <a:rPr lang="hu-HU" dirty="0"/>
              <a:t> izomhasból ered és </a:t>
            </a:r>
            <a:r>
              <a:rPr lang="hu-HU" dirty="0" err="1"/>
              <a:t>posteromedialisan</a:t>
            </a:r>
            <a:r>
              <a:rPr lang="hu-HU" dirty="0"/>
              <a:t> helyezkedik el a </a:t>
            </a:r>
            <a:r>
              <a:rPr lang="hu-HU" dirty="0" err="1"/>
              <a:t>brevis</a:t>
            </a:r>
            <a:r>
              <a:rPr lang="hu-HU" dirty="0"/>
              <a:t> és </a:t>
            </a:r>
            <a:r>
              <a:rPr lang="hu-HU" dirty="0" err="1"/>
              <a:t>longustól</a:t>
            </a:r>
            <a:r>
              <a:rPr lang="hu-HU" dirty="0"/>
              <a:t>, általában a </a:t>
            </a:r>
            <a:r>
              <a:rPr lang="hu-HU" dirty="0" err="1"/>
              <a:t>calcaneus</a:t>
            </a:r>
            <a:r>
              <a:rPr lang="hu-HU" dirty="0"/>
              <a:t> </a:t>
            </a:r>
            <a:r>
              <a:rPr lang="hu-HU" dirty="0" err="1"/>
              <a:t>retrotrochlearis</a:t>
            </a:r>
            <a:r>
              <a:rPr lang="hu-HU" dirty="0"/>
              <a:t> eminencián tapad</a:t>
            </a:r>
          </a:p>
          <a:p>
            <a:endParaRPr lang="hu-HU" dirty="0"/>
          </a:p>
          <a:p>
            <a:r>
              <a:rPr lang="hu-HU" dirty="0" err="1"/>
              <a:t>Retromalleolaris</a:t>
            </a:r>
            <a:r>
              <a:rPr lang="hu-HU" dirty="0"/>
              <a:t> szövet torlódás (</a:t>
            </a:r>
            <a:r>
              <a:rPr lang="hu-HU" dirty="0" err="1"/>
              <a:t>overstuffing</a:t>
            </a:r>
            <a:r>
              <a:rPr lang="hu-HU" dirty="0"/>
              <a:t>)</a:t>
            </a:r>
          </a:p>
          <a:p>
            <a:endParaRPr lang="hu-HU" dirty="0"/>
          </a:p>
          <a:p>
            <a:endParaRPr lang="hu-HU" dirty="0"/>
          </a:p>
          <a:p>
            <a:r>
              <a:rPr lang="hu-HU" dirty="0" err="1"/>
              <a:t>tenosynovitis</a:t>
            </a:r>
            <a:r>
              <a:rPr lang="hu-HU" dirty="0"/>
              <a:t> </a:t>
            </a:r>
          </a:p>
          <a:p>
            <a:r>
              <a:rPr lang="hu-HU" dirty="0" err="1"/>
              <a:t>split</a:t>
            </a:r>
            <a:r>
              <a:rPr lang="hu-HU" dirty="0"/>
              <a:t> </a:t>
            </a:r>
            <a:r>
              <a:rPr lang="hu-HU" dirty="0" err="1"/>
              <a:t>ruptura</a:t>
            </a:r>
            <a:r>
              <a:rPr lang="hu-HU" dirty="0"/>
              <a:t> </a:t>
            </a:r>
          </a:p>
          <a:p>
            <a:r>
              <a:rPr lang="hu-HU" dirty="0" err="1"/>
              <a:t>dislocatio</a:t>
            </a:r>
            <a:endParaRPr lang="hu-HU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45BFC93F-9B04-D99B-A4DA-A5C41ABAC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4" t="27361" r="1250" b="43546"/>
          <a:stretch/>
        </p:blipFill>
        <p:spPr bwMode="auto">
          <a:xfrm>
            <a:off x="2386773" y="4512476"/>
            <a:ext cx="3663605" cy="229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014C5DF9-A0B9-EA77-E148-2A69EA95F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091" y="3165908"/>
            <a:ext cx="5270971" cy="363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yíl: lefelé mutató 5">
            <a:extLst>
              <a:ext uri="{FF2B5EF4-FFF2-40B4-BE49-F238E27FC236}">
                <a16:creationId xmlns:a16="http://schemas.microsoft.com/office/drawing/2014/main" id="{38921E01-1C35-1A50-ED95-737D91FAC997}"/>
              </a:ext>
            </a:extLst>
          </p:cNvPr>
          <p:cNvSpPr/>
          <p:nvPr/>
        </p:nvSpPr>
        <p:spPr>
          <a:xfrm>
            <a:off x="1219200" y="4424218"/>
            <a:ext cx="484632" cy="80989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Nyíl: lefelé mutató 6">
            <a:extLst>
              <a:ext uri="{FF2B5EF4-FFF2-40B4-BE49-F238E27FC236}">
                <a16:creationId xmlns:a16="http://schemas.microsoft.com/office/drawing/2014/main" id="{B727D73F-342E-8ED4-41D2-4B66720E83CF}"/>
              </a:ext>
            </a:extLst>
          </p:cNvPr>
          <p:cNvSpPr/>
          <p:nvPr/>
        </p:nvSpPr>
        <p:spPr>
          <a:xfrm>
            <a:off x="1219200" y="3653108"/>
            <a:ext cx="484632" cy="42240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198" name="Picture 6">
            <a:extLst>
              <a:ext uri="{FF2B5EF4-FFF2-40B4-BE49-F238E27FC236}">
                <a16:creationId xmlns:a16="http://schemas.microsoft.com/office/drawing/2014/main" id="{1EAB2F0C-A33B-3EDB-55CF-8FEC0ED6AC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2"/>
          <a:stretch/>
        </p:blipFill>
        <p:spPr bwMode="auto">
          <a:xfrm>
            <a:off x="7529743" y="-9236"/>
            <a:ext cx="4662257" cy="362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574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EE6A9A2-E579-06EF-B606-7DD84FA6D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273" y="2353027"/>
            <a:ext cx="4043940" cy="1293028"/>
          </a:xfrm>
        </p:spPr>
        <p:txBody>
          <a:bodyPr>
            <a:normAutofit/>
          </a:bodyPr>
          <a:lstStyle/>
          <a:p>
            <a:r>
              <a:rPr lang="hu-HU" b="1" dirty="0" err="1"/>
              <a:t>peroneus</a:t>
            </a:r>
            <a:r>
              <a:rPr lang="hu-HU" b="1" dirty="0"/>
              <a:t> </a:t>
            </a:r>
            <a:r>
              <a:rPr lang="hu-HU" b="1" dirty="0" err="1"/>
              <a:t>tuberculum</a:t>
            </a:r>
            <a:endParaRPr lang="hu-HU" dirty="0"/>
          </a:p>
        </p:txBody>
      </p:sp>
      <p:pic>
        <p:nvPicPr>
          <p:cNvPr id="6146" name="Picture 2" descr="(a) ">
            <a:extLst>
              <a:ext uri="{FF2B5EF4-FFF2-40B4-BE49-F238E27FC236}">
                <a16:creationId xmlns:a16="http://schemas.microsoft.com/office/drawing/2014/main" id="{E6638A89-16F4-C899-4155-6D94C03405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4" r="1" b="7011"/>
          <a:stretch/>
        </p:blipFill>
        <p:spPr bwMode="auto">
          <a:xfrm>
            <a:off x="7861238" y="0"/>
            <a:ext cx="3644962" cy="547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(c) ">
            <a:extLst>
              <a:ext uri="{FF2B5EF4-FFF2-40B4-BE49-F238E27FC236}">
                <a16:creationId xmlns:a16="http://schemas.microsoft.com/office/drawing/2014/main" id="{8E7E6C5C-33E6-E0E9-07EA-0F3B0E230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0"/>
            <a:ext cx="3455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A2010E79-80E4-C9F0-32E8-B19BCF9FC129}"/>
              </a:ext>
            </a:extLst>
          </p:cNvPr>
          <p:cNvSpPr txBox="1"/>
          <p:nvPr/>
        </p:nvSpPr>
        <p:spPr>
          <a:xfrm>
            <a:off x="7452360" y="5762859"/>
            <a:ext cx="4624879" cy="9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05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Ryosuke</a:t>
            </a:r>
            <a:r>
              <a:rPr lang="hu-HU" sz="105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05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Takada</a:t>
            </a:r>
            <a:r>
              <a:rPr lang="hu-HU" sz="105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Song </a:t>
            </a:r>
            <a:r>
              <a:rPr lang="hu-HU" sz="105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</a:t>
            </a:r>
            <a:r>
              <a:rPr lang="hu-HU" sz="105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05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Chang</a:t>
            </a:r>
            <a:r>
              <a:rPr lang="hu-HU" sz="105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105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Taro</a:t>
            </a:r>
            <a:r>
              <a:rPr lang="hu-HU" sz="105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Kasai, </a:t>
            </a:r>
            <a:r>
              <a:rPr lang="hu-HU" sz="105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Masashi</a:t>
            </a:r>
            <a:r>
              <a:rPr lang="hu-HU" sz="105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05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Naito</a:t>
            </a:r>
            <a:r>
              <a:rPr lang="hu-HU" sz="105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105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Jun</a:t>
            </a:r>
            <a:r>
              <a:rPr lang="hu-HU" sz="105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05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Hirose</a:t>
            </a:r>
            <a:r>
              <a:rPr lang="hu-HU" sz="105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105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Sakae</a:t>
            </a:r>
            <a:r>
              <a:rPr lang="hu-HU" sz="105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05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Tanaka</a:t>
            </a:r>
            <a:r>
              <a:rPr lang="hu-HU" sz="105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105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Takumi</a:t>
            </a:r>
            <a:r>
              <a:rPr lang="hu-HU" sz="105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05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Matsumoto</a:t>
            </a:r>
            <a:r>
              <a:rPr lang="hu-HU" sz="105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"</a:t>
            </a:r>
            <a:r>
              <a:rPr lang="hu-HU" sz="105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Lateral</a:t>
            </a:r>
            <a:r>
              <a:rPr lang="hu-HU" sz="105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05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Heel</a:t>
            </a:r>
            <a:r>
              <a:rPr lang="hu-HU" sz="105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05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Pain</a:t>
            </a:r>
            <a:r>
              <a:rPr lang="hu-HU" sz="105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05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Caused</a:t>
            </a:r>
            <a:r>
              <a:rPr lang="hu-HU" sz="105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05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hu-HU" sz="105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05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Impingement</a:t>
            </a:r>
            <a:r>
              <a:rPr lang="hu-HU" sz="105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hu-HU" sz="105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Hypertrophic</a:t>
            </a:r>
            <a:r>
              <a:rPr lang="hu-HU" sz="105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05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Peroneal</a:t>
            </a:r>
            <a:r>
              <a:rPr lang="hu-HU" sz="105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05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Tubercle</a:t>
            </a:r>
            <a:r>
              <a:rPr lang="hu-HU" sz="105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hu-HU" sz="105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</a:t>
            </a:r>
            <a:r>
              <a:rPr lang="hu-HU" sz="105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05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Peroneum</a:t>
            </a:r>
            <a:r>
              <a:rPr lang="hu-HU" sz="105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", </a:t>
            </a:r>
            <a:r>
              <a:rPr lang="hu-HU" sz="105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Case</a:t>
            </a:r>
            <a:r>
              <a:rPr lang="hu-HU" sz="105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05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Reports</a:t>
            </a:r>
            <a:r>
              <a:rPr lang="hu-HU" sz="105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hu-HU" sz="105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Orthopedics</a:t>
            </a:r>
            <a:r>
              <a:rPr lang="hu-HU" sz="105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105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vol</a:t>
            </a:r>
            <a:r>
              <a:rPr lang="hu-HU" sz="105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2021, </a:t>
            </a:r>
            <a:r>
              <a:rPr lang="hu-HU" sz="105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Article</a:t>
            </a:r>
            <a:r>
              <a:rPr lang="hu-HU" sz="105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ID 6621539, 6 </a:t>
            </a:r>
            <a:r>
              <a:rPr lang="hu-HU" sz="105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pages</a:t>
            </a:r>
            <a:r>
              <a:rPr lang="hu-HU" sz="105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2021. https://doi.org/10.1155/2021/6621539</a:t>
            </a:r>
            <a:endParaRPr lang="hu-HU" sz="10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434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652CF17C-C58A-3933-32F9-80ECC4D6C5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" t="38056" r="10521" b="33750"/>
          <a:stretch/>
        </p:blipFill>
        <p:spPr bwMode="auto">
          <a:xfrm>
            <a:off x="19510" y="0"/>
            <a:ext cx="9811210" cy="242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10EF05A1-554A-8660-E037-F5661C3AF3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t="36389" r="30104" b="3611"/>
          <a:stretch/>
        </p:blipFill>
        <p:spPr bwMode="auto">
          <a:xfrm>
            <a:off x="5944747" y="2428875"/>
            <a:ext cx="6247253" cy="435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7C05DE76-7EF9-F643-24D6-19FE3D2F3D59}"/>
              </a:ext>
            </a:extLst>
          </p:cNvPr>
          <p:cNvSpPr txBox="1"/>
          <p:nvPr/>
        </p:nvSpPr>
        <p:spPr>
          <a:xfrm>
            <a:off x="647700" y="2666999"/>
            <a:ext cx="43091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/>
              <a:t>Peroneus</a:t>
            </a:r>
            <a:r>
              <a:rPr lang="hu-HU" sz="2400" dirty="0"/>
              <a:t> </a:t>
            </a:r>
            <a:r>
              <a:rPr lang="hu-HU" sz="2400" dirty="0" err="1"/>
              <a:t>brevis</a:t>
            </a:r>
            <a:r>
              <a:rPr lang="hu-HU" sz="2400" dirty="0"/>
              <a:t> </a:t>
            </a:r>
            <a:r>
              <a:rPr lang="hu-HU" sz="2400" dirty="0" err="1"/>
              <a:t>split</a:t>
            </a:r>
            <a:r>
              <a:rPr lang="hu-HU" sz="2400" dirty="0"/>
              <a:t> </a:t>
            </a:r>
            <a:r>
              <a:rPr lang="hu-HU" sz="2400" dirty="0" err="1"/>
              <a:t>ruptura</a:t>
            </a:r>
            <a:endParaRPr lang="hu-HU" sz="2400" dirty="0"/>
          </a:p>
          <a:p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352BD6FC-282B-1751-79D8-F1B90464D8F9}"/>
              </a:ext>
            </a:extLst>
          </p:cNvPr>
          <p:cNvSpPr txBox="1"/>
          <p:nvPr/>
        </p:nvSpPr>
        <p:spPr>
          <a:xfrm>
            <a:off x="2125729" y="4333875"/>
            <a:ext cx="44198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/>
              <a:t>Peroneus</a:t>
            </a:r>
            <a:r>
              <a:rPr lang="hu-HU" sz="2400" dirty="0"/>
              <a:t> </a:t>
            </a:r>
            <a:r>
              <a:rPr lang="hu-HU" sz="2400" dirty="0" err="1"/>
              <a:t>longus</a:t>
            </a:r>
            <a:r>
              <a:rPr lang="hu-HU" sz="2400" dirty="0"/>
              <a:t> </a:t>
            </a:r>
            <a:r>
              <a:rPr lang="hu-HU" sz="2400" dirty="0" err="1"/>
              <a:t>split</a:t>
            </a:r>
            <a:r>
              <a:rPr lang="hu-HU" sz="2400" dirty="0"/>
              <a:t> </a:t>
            </a:r>
            <a:r>
              <a:rPr lang="hu-HU" sz="2400" dirty="0" err="1"/>
              <a:t>ruptura</a:t>
            </a:r>
            <a:endParaRPr lang="hu-HU" sz="2400" dirty="0"/>
          </a:p>
          <a:p>
            <a:r>
              <a:rPr lang="hu-HU" sz="2400" dirty="0" err="1"/>
              <a:t>Os</a:t>
            </a:r>
            <a:r>
              <a:rPr lang="hu-HU" sz="2400" dirty="0"/>
              <a:t> </a:t>
            </a:r>
            <a:r>
              <a:rPr lang="hu-HU" sz="2400" dirty="0" err="1"/>
              <a:t>peroneum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719646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2489E44-73A4-837E-55D0-6A1FFDE0E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183" y="792082"/>
            <a:ext cx="4983018" cy="1293028"/>
          </a:xfrm>
        </p:spPr>
        <p:txBody>
          <a:bodyPr/>
          <a:lstStyle/>
          <a:p>
            <a:r>
              <a:rPr lang="hu-HU" dirty="0" err="1"/>
              <a:t>Os</a:t>
            </a:r>
            <a:r>
              <a:rPr lang="hu-HU" dirty="0"/>
              <a:t> </a:t>
            </a:r>
            <a:r>
              <a:rPr lang="hu-HU" dirty="0" err="1"/>
              <a:t>peroneum</a:t>
            </a:r>
            <a:endParaRPr lang="hu-HU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E48E02F-35CA-D445-037F-0E4E494B9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910813"/>
            <a:ext cx="56769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20A568B8-F5C9-E401-2CFA-A933B1204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659" y="4144617"/>
            <a:ext cx="7652341" cy="255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519F997F-16A1-CC21-431E-8F69CB02A167}"/>
              </a:ext>
            </a:extLst>
          </p:cNvPr>
          <p:cNvSpPr txBox="1"/>
          <p:nvPr/>
        </p:nvSpPr>
        <p:spPr>
          <a:xfrm>
            <a:off x="2099750" y="4546661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00B050"/>
                </a:solidFill>
              </a:rPr>
              <a:t>normális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26A2836D-C239-15AE-9F37-94F5189C107E}"/>
              </a:ext>
            </a:extLst>
          </p:cNvPr>
          <p:cNvSpPr txBox="1"/>
          <p:nvPr/>
        </p:nvSpPr>
        <p:spPr>
          <a:xfrm>
            <a:off x="7740053" y="3575840"/>
            <a:ext cx="1454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FF0000"/>
                </a:solidFill>
              </a:rPr>
              <a:t>abnormális</a:t>
            </a:r>
          </a:p>
        </p:txBody>
      </p:sp>
    </p:spTree>
    <p:extLst>
      <p:ext uri="{BB962C8B-B14F-4D97-AF65-F5344CB8AC3E}">
        <p14:creationId xmlns:p14="http://schemas.microsoft.com/office/powerpoint/2010/main" val="2889870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043AC50-BB1C-14A5-88EF-2678ED2F9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680076"/>
            <a:ext cx="6553200" cy="1293028"/>
          </a:xfrm>
        </p:spPr>
        <p:txBody>
          <a:bodyPr/>
          <a:lstStyle/>
          <a:p>
            <a:r>
              <a:rPr lang="hu-HU" dirty="0" err="1"/>
              <a:t>tendoscopia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295EC5A-66B7-2AE3-04E4-D29CF5C8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76" y="1794447"/>
            <a:ext cx="4313671" cy="4950690"/>
          </a:xfrm>
        </p:spPr>
        <p:txBody>
          <a:bodyPr>
            <a:normAutofit lnSpcReduction="10000"/>
          </a:bodyPr>
          <a:lstStyle/>
          <a:p>
            <a:r>
              <a:rPr lang="hu-HU" b="1" u="sng" dirty="0">
                <a:solidFill>
                  <a:srgbClr val="FFFF00"/>
                </a:solidFill>
              </a:rPr>
              <a:t>Diagnosztikus </a:t>
            </a:r>
            <a:r>
              <a:rPr lang="hu-HU" b="1" u="sng" dirty="0" err="1">
                <a:solidFill>
                  <a:srgbClr val="FFFF00"/>
                </a:solidFill>
              </a:rPr>
              <a:t>tendoscopia</a:t>
            </a:r>
            <a:r>
              <a:rPr lang="hu-HU" b="1" u="sng" dirty="0">
                <a:solidFill>
                  <a:srgbClr val="FFFF00"/>
                </a:solidFill>
              </a:rPr>
              <a:t> </a:t>
            </a:r>
            <a:r>
              <a:rPr lang="hu-HU" dirty="0"/>
              <a:t>–</a:t>
            </a:r>
            <a:r>
              <a:rPr lang="hu-HU" dirty="0">
                <a:solidFill>
                  <a:srgbClr val="FFFF00"/>
                </a:solidFill>
              </a:rPr>
              <a:t>csak ha </a:t>
            </a:r>
            <a:r>
              <a:rPr lang="hu-HU" dirty="0"/>
              <a:t>erős gyanú </a:t>
            </a:r>
            <a:r>
              <a:rPr lang="hu-HU" dirty="0" err="1"/>
              <a:t>peroneus</a:t>
            </a:r>
            <a:r>
              <a:rPr lang="hu-HU" dirty="0"/>
              <a:t> </a:t>
            </a:r>
            <a:r>
              <a:rPr lang="hu-HU" dirty="0" err="1"/>
              <a:t>pathologiára</a:t>
            </a:r>
            <a:r>
              <a:rPr lang="hu-HU" dirty="0"/>
              <a:t>, de </a:t>
            </a:r>
            <a:r>
              <a:rPr lang="hu-HU" dirty="0">
                <a:solidFill>
                  <a:srgbClr val="FFFF00"/>
                </a:solidFill>
              </a:rPr>
              <a:t>negatív képalkotókkal </a:t>
            </a:r>
          </a:p>
          <a:p>
            <a:r>
              <a:rPr lang="en-US" dirty="0"/>
              <a:t>van Dijk CN, </a:t>
            </a:r>
            <a:r>
              <a:rPr lang="en-US" dirty="0" err="1"/>
              <a:t>Kort</a:t>
            </a:r>
            <a:r>
              <a:rPr lang="en-US" dirty="0"/>
              <a:t> N. </a:t>
            </a:r>
            <a:r>
              <a:rPr lang="en-US" dirty="0" err="1"/>
              <a:t>Tendoscopy</a:t>
            </a:r>
            <a:r>
              <a:rPr lang="en-US" dirty="0"/>
              <a:t> of the peroneal tendons. Arthroscopy 1998;14:471-478.</a:t>
            </a:r>
            <a:endParaRPr lang="hu-HU" dirty="0"/>
          </a:p>
          <a:p>
            <a:r>
              <a:rPr lang="hu-HU" b="1" dirty="0"/>
              <a:t>2.7mm optika, </a:t>
            </a:r>
            <a:r>
              <a:rPr lang="hu-HU" b="1" dirty="0" err="1"/>
              <a:t>nanoscope</a:t>
            </a:r>
            <a:endParaRPr lang="hu-HU" b="1" dirty="0"/>
          </a:p>
          <a:p>
            <a:r>
              <a:rPr lang="hu-HU" dirty="0" err="1"/>
              <a:t>Proximalis</a:t>
            </a:r>
            <a:r>
              <a:rPr lang="hu-HU" dirty="0"/>
              <a:t> portál: 3-6cm felfelé és 1cm </a:t>
            </a:r>
            <a:r>
              <a:rPr lang="hu-HU" dirty="0" err="1"/>
              <a:t>posterior</a:t>
            </a:r>
            <a:r>
              <a:rPr lang="hu-HU" dirty="0"/>
              <a:t> irányban a fibula csúcstól</a:t>
            </a:r>
          </a:p>
          <a:p>
            <a:r>
              <a:rPr lang="hu-HU" dirty="0" err="1"/>
              <a:t>Distalis</a:t>
            </a:r>
            <a:r>
              <a:rPr lang="hu-HU" dirty="0"/>
              <a:t> portál: 1-2cm </a:t>
            </a:r>
            <a:r>
              <a:rPr lang="hu-HU" dirty="0" err="1"/>
              <a:t>distal</a:t>
            </a:r>
            <a:r>
              <a:rPr lang="hu-HU" dirty="0"/>
              <a:t> felé és 3-6mm </a:t>
            </a:r>
            <a:r>
              <a:rPr lang="hu-HU" dirty="0" err="1"/>
              <a:t>posterior</a:t>
            </a:r>
            <a:r>
              <a:rPr lang="hu-HU" dirty="0"/>
              <a:t> irányban a fibula csúcstól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FBA037A-DFE4-AC77-CA26-8695C0FE9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5008"/>
            <a:ext cx="4467224" cy="353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g 4">
            <a:extLst>
              <a:ext uri="{FF2B5EF4-FFF2-40B4-BE49-F238E27FC236}">
                <a16:creationId xmlns:a16="http://schemas.microsoft.com/office/drawing/2014/main" id="{80561937-DF30-894C-2EA8-AF4E05DDB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044" y="2664173"/>
            <a:ext cx="5998301" cy="416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 descr="A képen szöveg, személy, képernyőkép, számítógép látható&#10;&#10;Automatikusan generált leírás">
            <a:extLst>
              <a:ext uri="{FF2B5EF4-FFF2-40B4-BE49-F238E27FC236}">
                <a16:creationId xmlns:a16="http://schemas.microsoft.com/office/drawing/2014/main" id="{4ACB40E7-C628-6053-97FC-4D4341E3FE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291" t="27278" r="15608" b="9230"/>
          <a:stretch/>
        </p:blipFill>
        <p:spPr bwMode="auto">
          <a:xfrm>
            <a:off x="4276044" y="4687737"/>
            <a:ext cx="3116580" cy="2057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C04D5BD-654B-B996-9ADC-08B64D890C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4" r="6193"/>
          <a:stretch/>
        </p:blipFill>
        <p:spPr bwMode="auto">
          <a:xfrm>
            <a:off x="7460719" y="2027173"/>
            <a:ext cx="2569973" cy="237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983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4443AD1-0C0A-3645-3F98-86ED3FAC7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4363" y="865437"/>
            <a:ext cx="5966691" cy="1293028"/>
          </a:xfrm>
        </p:spPr>
        <p:txBody>
          <a:bodyPr/>
          <a:lstStyle/>
          <a:p>
            <a:pPr algn="l"/>
            <a:r>
              <a:rPr lang="hu-HU" dirty="0" err="1"/>
              <a:t>KONZERVatív</a:t>
            </a:r>
            <a:r>
              <a:rPr lang="hu-HU" dirty="0"/>
              <a:t> kezelés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6778AE8-7476-4DD9-7193-36E2DCED2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54036"/>
            <a:ext cx="12099636" cy="3814618"/>
          </a:xfrm>
        </p:spPr>
        <p:txBody>
          <a:bodyPr>
            <a:normAutofit/>
          </a:bodyPr>
          <a:lstStyle/>
          <a:p>
            <a:r>
              <a:rPr lang="hu-HU" b="1" dirty="0">
                <a:solidFill>
                  <a:srgbClr val="FFFF00"/>
                </a:solidFill>
              </a:rPr>
              <a:t>A </a:t>
            </a:r>
            <a:r>
              <a:rPr lang="hu-HU" b="1" dirty="0" err="1">
                <a:solidFill>
                  <a:srgbClr val="FFFF00"/>
                </a:solidFill>
              </a:rPr>
              <a:t>peroneus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 err="1">
                <a:solidFill>
                  <a:srgbClr val="FFFF00"/>
                </a:solidFill>
              </a:rPr>
              <a:t>pathológiék</a:t>
            </a:r>
            <a:r>
              <a:rPr lang="hu-HU" b="1" dirty="0">
                <a:solidFill>
                  <a:srgbClr val="FFFF00"/>
                </a:solidFill>
              </a:rPr>
              <a:t> kezelése </a:t>
            </a:r>
            <a:r>
              <a:rPr lang="hu-HU" b="1" dirty="0" err="1">
                <a:solidFill>
                  <a:srgbClr val="FFFF00"/>
                </a:solidFill>
              </a:rPr>
              <a:t>acutan</a:t>
            </a:r>
            <a:r>
              <a:rPr lang="hu-HU" b="1" dirty="0">
                <a:solidFill>
                  <a:srgbClr val="FFFF00"/>
                </a:solidFill>
              </a:rPr>
              <a:t> konzervatív </a:t>
            </a:r>
            <a:r>
              <a:rPr lang="hu-HU" b="1" dirty="0"/>
              <a:t>(kivéve elit sportoló – </a:t>
            </a:r>
            <a:r>
              <a:rPr lang="hu-HU" b="1" dirty="0" err="1"/>
              <a:t>luxatio</a:t>
            </a:r>
            <a:r>
              <a:rPr lang="hu-HU" b="1" dirty="0"/>
              <a:t>)</a:t>
            </a:r>
          </a:p>
          <a:p>
            <a:r>
              <a:rPr lang="hu-HU" dirty="0" err="1"/>
              <a:t>Acutan</a:t>
            </a:r>
            <a:r>
              <a:rPr lang="hu-HU" dirty="0"/>
              <a:t> a kezelést a társuló </a:t>
            </a:r>
            <a:r>
              <a:rPr lang="hu-HU" dirty="0" err="1"/>
              <a:t>pathológia</a:t>
            </a:r>
            <a:r>
              <a:rPr lang="hu-HU" dirty="0"/>
              <a:t> határozza meg (pl. </a:t>
            </a:r>
            <a:r>
              <a:rPr lang="hu-HU" dirty="0" err="1"/>
              <a:t>külboka</a:t>
            </a:r>
            <a:r>
              <a:rPr lang="hu-HU" dirty="0"/>
              <a:t> törés, </a:t>
            </a:r>
            <a:r>
              <a:rPr lang="hu-HU" dirty="0" err="1"/>
              <a:t>külboka</a:t>
            </a:r>
            <a:r>
              <a:rPr lang="hu-HU" dirty="0"/>
              <a:t> szalagsérülés)</a:t>
            </a:r>
          </a:p>
          <a:p>
            <a:r>
              <a:rPr lang="hu-HU" b="1" dirty="0"/>
              <a:t>RICE</a:t>
            </a:r>
            <a:r>
              <a:rPr lang="hu-HU" dirty="0"/>
              <a:t> (rest, </a:t>
            </a:r>
            <a:r>
              <a:rPr lang="hu-HU" dirty="0" err="1"/>
              <a:t>ice</a:t>
            </a:r>
            <a:r>
              <a:rPr lang="hu-HU" dirty="0"/>
              <a:t>, </a:t>
            </a:r>
            <a:r>
              <a:rPr lang="hu-HU" dirty="0" err="1"/>
              <a:t>compression</a:t>
            </a:r>
            <a:r>
              <a:rPr lang="hu-HU" dirty="0"/>
              <a:t>, </a:t>
            </a:r>
            <a:r>
              <a:rPr lang="hu-HU" dirty="0" err="1"/>
              <a:t>elevation</a:t>
            </a:r>
            <a:r>
              <a:rPr lang="hu-HU" dirty="0"/>
              <a:t>), majd </a:t>
            </a:r>
            <a:r>
              <a:rPr lang="hu-HU" b="1" dirty="0"/>
              <a:t>fizioterápia, immobilizáció nem javasolt</a:t>
            </a:r>
          </a:p>
          <a:p>
            <a:r>
              <a:rPr lang="hu-HU" dirty="0"/>
              <a:t>Ha már nem fáj  		járhat terhelve a végtagot</a:t>
            </a:r>
          </a:p>
          <a:p>
            <a:r>
              <a:rPr lang="hu-HU" dirty="0"/>
              <a:t>Ezután ROM gyakorlatok</a:t>
            </a:r>
          </a:p>
          <a:p>
            <a:r>
              <a:rPr lang="hu-HU" dirty="0" err="1"/>
              <a:t>Tendon</a:t>
            </a:r>
            <a:r>
              <a:rPr lang="hu-HU" dirty="0"/>
              <a:t> </a:t>
            </a:r>
            <a:r>
              <a:rPr lang="hu-HU" dirty="0" err="1"/>
              <a:t>loading</a:t>
            </a:r>
            <a:r>
              <a:rPr lang="hu-HU" dirty="0"/>
              <a:t> gyakorlatok</a:t>
            </a:r>
          </a:p>
          <a:p>
            <a:r>
              <a:rPr lang="hu-HU" dirty="0"/>
              <a:t>3 hónap &lt; panaszos 		lökéshullám</a:t>
            </a:r>
          </a:p>
          <a:p>
            <a:r>
              <a:rPr lang="hu-HU" dirty="0"/>
              <a:t>PRP ? – nincs egyértelmű evidencia</a:t>
            </a:r>
          </a:p>
          <a:p>
            <a:endParaRPr lang="hu-HU" dirty="0"/>
          </a:p>
        </p:txBody>
      </p:sp>
      <p:sp>
        <p:nvSpPr>
          <p:cNvPr id="5" name="Nyíl: jobbra mutató 4">
            <a:extLst>
              <a:ext uri="{FF2B5EF4-FFF2-40B4-BE49-F238E27FC236}">
                <a16:creationId xmlns:a16="http://schemas.microsoft.com/office/drawing/2014/main" id="{84549AAD-263A-E962-26E7-AC9C725359D9}"/>
              </a:ext>
            </a:extLst>
          </p:cNvPr>
          <p:cNvSpPr/>
          <p:nvPr/>
        </p:nvSpPr>
        <p:spPr>
          <a:xfrm>
            <a:off x="2595419" y="440819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Kép 5" descr="A képen szöveg, képernyőkép, szoftver, Számítógépes ikon látható&#10;&#10;Automatikusan generált leírás">
            <a:extLst>
              <a:ext uri="{FF2B5EF4-FFF2-40B4-BE49-F238E27FC236}">
                <a16:creationId xmlns:a16="http://schemas.microsoft.com/office/drawing/2014/main" id="{BCCAD890-102A-4014-F924-E338AC13E1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82" t="25868" r="21693" b="16755"/>
          <a:stretch/>
        </p:blipFill>
        <p:spPr bwMode="auto">
          <a:xfrm>
            <a:off x="0" y="-47315"/>
            <a:ext cx="5882200" cy="28032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Nyíl: jobbra mutató 6">
            <a:extLst>
              <a:ext uri="{FF2B5EF4-FFF2-40B4-BE49-F238E27FC236}">
                <a16:creationId xmlns:a16="http://schemas.microsoft.com/office/drawing/2014/main" id="{E85C9DFF-FD23-9DCD-31BF-A084D2889212}"/>
              </a:ext>
            </a:extLst>
          </p:cNvPr>
          <p:cNvSpPr/>
          <p:nvPr/>
        </p:nvSpPr>
        <p:spPr>
          <a:xfrm>
            <a:off x="3342507" y="568787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871155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1F12378-CF31-3895-55CF-5BFBFEBC7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4182" y="284082"/>
            <a:ext cx="8610600" cy="1293028"/>
          </a:xfrm>
        </p:spPr>
        <p:txBody>
          <a:bodyPr/>
          <a:lstStyle/>
          <a:p>
            <a:pPr algn="l"/>
            <a:r>
              <a:rPr lang="hu-HU" b="1" dirty="0" err="1">
                <a:solidFill>
                  <a:srgbClr val="FF0000"/>
                </a:solidFill>
              </a:rPr>
              <a:t>tenosynovitis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9F85EC9-0337-4933-FF46-D38B6A898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77110"/>
            <a:ext cx="10820400" cy="5082308"/>
          </a:xfrm>
        </p:spPr>
        <p:txBody>
          <a:bodyPr>
            <a:normAutofit/>
          </a:bodyPr>
          <a:lstStyle/>
          <a:p>
            <a:r>
              <a:rPr lang="hu-HU" b="1" u="sng" dirty="0"/>
              <a:t>ETIOLÓGIA:</a:t>
            </a:r>
          </a:p>
          <a:p>
            <a:r>
              <a:rPr lang="en-US" b="0" i="0" dirty="0" err="1">
                <a:effectLst/>
                <a:latin typeface="cambria" panose="02040503050406030204" pitchFamily="18" charset="0"/>
              </a:rPr>
              <a:t>Repetit</a:t>
            </a:r>
            <a:r>
              <a:rPr lang="hu-HU" b="0" i="0" dirty="0">
                <a:effectLst/>
                <a:latin typeface="cambria" panose="02040503050406030204" pitchFamily="18" charset="0"/>
              </a:rPr>
              <a:t>í</a:t>
            </a:r>
            <a:r>
              <a:rPr lang="en-US" b="0" i="0" dirty="0">
                <a:effectLst/>
                <a:latin typeface="cambria" panose="02040503050406030204" pitchFamily="18" charset="0"/>
              </a:rPr>
              <a:t>v</a:t>
            </a:r>
            <a:r>
              <a:rPr lang="hu-HU" b="0" i="0" dirty="0">
                <a:effectLst/>
                <a:latin typeface="cambria" panose="02040503050406030204" pitchFamily="18" charset="0"/>
              </a:rPr>
              <a:t> trauma – túlterhelés, </a:t>
            </a:r>
            <a:r>
              <a:rPr lang="hu-HU" b="0" i="0" dirty="0" err="1">
                <a:effectLst/>
                <a:latin typeface="cambria" panose="02040503050406030204" pitchFamily="18" charset="0"/>
              </a:rPr>
              <a:t>obesitás</a:t>
            </a:r>
            <a:endParaRPr lang="hu-HU" b="0" i="0" dirty="0">
              <a:effectLst/>
              <a:latin typeface="cambria" panose="02040503050406030204" pitchFamily="18" charset="0"/>
            </a:endParaRPr>
          </a:p>
          <a:p>
            <a:r>
              <a:rPr lang="hu-HU" dirty="0">
                <a:latin typeface="cambria" panose="02040503050406030204" pitchFamily="18" charset="0"/>
              </a:rPr>
              <a:t>Évekig nem sportoló elkezd hirtelen sportolni (futás)</a:t>
            </a:r>
            <a:endParaRPr lang="hu-HU" b="0" i="0" dirty="0">
              <a:effectLst/>
              <a:latin typeface="cambria" panose="02040503050406030204" pitchFamily="18" charset="0"/>
            </a:endParaRPr>
          </a:p>
          <a:p>
            <a:r>
              <a:rPr lang="hu-HU" b="0" i="0" dirty="0" err="1">
                <a:effectLst/>
                <a:latin typeface="cambria" panose="02040503050406030204" pitchFamily="18" charset="0"/>
              </a:rPr>
              <a:t>Acut</a:t>
            </a:r>
            <a:r>
              <a:rPr lang="hu-HU" b="0" i="0" dirty="0">
                <a:effectLst/>
                <a:latin typeface="cambria" panose="02040503050406030204" pitchFamily="18" charset="0"/>
              </a:rPr>
              <a:t> </a:t>
            </a:r>
            <a:r>
              <a:rPr lang="hu-HU" b="0" i="0" dirty="0" err="1">
                <a:effectLst/>
                <a:latin typeface="cambria" panose="02040503050406030204" pitchFamily="18" charset="0"/>
              </a:rPr>
              <a:t>inversiós</a:t>
            </a:r>
            <a:r>
              <a:rPr lang="hu-HU" b="0" i="0" dirty="0">
                <a:effectLst/>
                <a:latin typeface="cambria" panose="02040503050406030204" pitchFamily="18" charset="0"/>
              </a:rPr>
              <a:t> bokasérülés</a:t>
            </a:r>
          </a:p>
          <a:p>
            <a:r>
              <a:rPr lang="hu-HU" b="0" i="0" dirty="0" err="1">
                <a:effectLst/>
                <a:latin typeface="cambria" panose="02040503050406030204" pitchFamily="18" charset="0"/>
              </a:rPr>
              <a:t>Systemás</a:t>
            </a:r>
            <a:r>
              <a:rPr lang="hu-HU" b="0" i="0" dirty="0">
                <a:effectLst/>
                <a:latin typeface="cambria" panose="02040503050406030204" pitchFamily="18" charset="0"/>
              </a:rPr>
              <a:t> betegségek : </a:t>
            </a:r>
            <a:r>
              <a:rPr lang="en-US" b="0" i="0" dirty="0">
                <a:effectLst/>
                <a:latin typeface="cambria" panose="02040503050406030204" pitchFamily="18" charset="0"/>
              </a:rPr>
              <a:t>rheumatoid arthritis, </a:t>
            </a:r>
            <a:r>
              <a:rPr lang="hu-HU" b="0" i="0" dirty="0" err="1">
                <a:effectLst/>
                <a:latin typeface="cambria" panose="02040503050406030204" pitchFamily="18" charset="0"/>
              </a:rPr>
              <a:t>psoriasis</a:t>
            </a:r>
            <a:r>
              <a:rPr lang="hu-HU" b="0" i="0" dirty="0">
                <a:effectLst/>
                <a:latin typeface="cambria" panose="02040503050406030204" pitchFamily="18" charset="0"/>
              </a:rPr>
              <a:t>, </a:t>
            </a:r>
            <a:r>
              <a:rPr lang="en-US" b="0" i="0" dirty="0">
                <a:effectLst/>
                <a:latin typeface="cambria" panose="02040503050406030204" pitchFamily="18" charset="0"/>
              </a:rPr>
              <a:t>scleroderma, </a:t>
            </a:r>
            <a:r>
              <a:rPr lang="hu-HU" b="0" i="0" dirty="0">
                <a:effectLst/>
                <a:latin typeface="cambria" panose="02040503050406030204" pitchFamily="18" charset="0"/>
              </a:rPr>
              <a:t>köszvény</a:t>
            </a:r>
            <a:r>
              <a:rPr lang="en-US" b="0" i="0" dirty="0">
                <a:effectLst/>
                <a:latin typeface="cambria" panose="02040503050406030204" pitchFamily="18" charset="0"/>
              </a:rPr>
              <a:t>, diabetes, react</a:t>
            </a:r>
            <a:r>
              <a:rPr lang="hu-HU" b="0" i="0" dirty="0">
                <a:effectLst/>
                <a:latin typeface="cambria" panose="02040503050406030204" pitchFamily="18" charset="0"/>
              </a:rPr>
              <a:t>í</a:t>
            </a:r>
            <a:r>
              <a:rPr lang="en-US" b="0" i="0" dirty="0">
                <a:effectLst/>
                <a:latin typeface="cambria" panose="02040503050406030204" pitchFamily="18" charset="0"/>
              </a:rPr>
              <a:t>v arthritis</a:t>
            </a:r>
            <a:r>
              <a:rPr lang="hu-HU" b="0" i="0" dirty="0">
                <a:effectLst/>
                <a:latin typeface="cambria" panose="02040503050406030204" pitchFamily="18" charset="0"/>
              </a:rPr>
              <a:t>, </a:t>
            </a:r>
            <a:r>
              <a:rPr lang="en-US" b="0" i="0" dirty="0" err="1">
                <a:effectLst/>
                <a:latin typeface="cambria" panose="02040503050406030204" pitchFamily="18" charset="0"/>
              </a:rPr>
              <a:t>gonorrhoea</a:t>
            </a:r>
            <a:r>
              <a:rPr lang="en-US" b="0" i="0" dirty="0">
                <a:effectLst/>
                <a:latin typeface="cambria" panose="02040503050406030204" pitchFamily="18" charset="0"/>
              </a:rPr>
              <a:t>.</a:t>
            </a:r>
            <a:endParaRPr lang="hu-HU" b="0" i="0" dirty="0">
              <a:effectLst/>
              <a:latin typeface="cambria" panose="02040503050406030204" pitchFamily="18" charset="0"/>
            </a:endParaRPr>
          </a:p>
          <a:p>
            <a:r>
              <a:rPr lang="hu-HU" dirty="0">
                <a:latin typeface="cambria" panose="02040503050406030204" pitchFamily="18" charset="0"/>
              </a:rPr>
              <a:t>Tartós </a:t>
            </a:r>
            <a:r>
              <a:rPr lang="hu-HU" dirty="0" err="1">
                <a:latin typeface="cambria" panose="02040503050406030204" pitchFamily="18" charset="0"/>
              </a:rPr>
              <a:t>steroid</a:t>
            </a:r>
            <a:r>
              <a:rPr lang="hu-HU" dirty="0">
                <a:latin typeface="cambria" panose="02040503050406030204" pitchFamily="18" charset="0"/>
              </a:rPr>
              <a:t>, </a:t>
            </a:r>
            <a:r>
              <a:rPr lang="hu-HU" dirty="0" err="1">
                <a:latin typeface="cambria" panose="02040503050406030204" pitchFamily="18" charset="0"/>
              </a:rPr>
              <a:t>fluoroquinolon</a:t>
            </a:r>
            <a:r>
              <a:rPr lang="hu-HU" dirty="0">
                <a:latin typeface="cambria" panose="02040503050406030204" pitchFamily="18" charset="0"/>
              </a:rPr>
              <a:t> szedés (</a:t>
            </a:r>
            <a:r>
              <a:rPr lang="hu-HU" dirty="0" err="1">
                <a:latin typeface="cambria" panose="02040503050406030204" pitchFamily="18" charset="0"/>
              </a:rPr>
              <a:t>ciprofloxacin</a:t>
            </a:r>
            <a:r>
              <a:rPr lang="hu-HU" dirty="0">
                <a:latin typeface="cambria" panose="02040503050406030204" pitchFamily="18" charset="0"/>
              </a:rPr>
              <a:t>)</a:t>
            </a:r>
            <a:endParaRPr lang="hu-HU" b="0" i="0" dirty="0">
              <a:effectLst/>
              <a:latin typeface="cambria" panose="02040503050406030204" pitchFamily="18" charset="0"/>
            </a:endParaRPr>
          </a:p>
          <a:p>
            <a:r>
              <a:rPr lang="hu-HU" dirty="0">
                <a:latin typeface="cambria" panose="02040503050406030204" pitchFamily="18" charset="0"/>
              </a:rPr>
              <a:t>Túlzott sportolás – (prominens </a:t>
            </a:r>
            <a:r>
              <a:rPr lang="hu-HU" dirty="0" err="1">
                <a:latin typeface="cambria" panose="02040503050406030204" pitchFamily="18" charset="0"/>
              </a:rPr>
              <a:t>peroneus</a:t>
            </a:r>
            <a:r>
              <a:rPr lang="hu-HU" dirty="0">
                <a:latin typeface="cambria" panose="02040503050406030204" pitchFamily="18" charset="0"/>
              </a:rPr>
              <a:t> </a:t>
            </a:r>
            <a:r>
              <a:rPr lang="hu-HU" dirty="0" err="1">
                <a:latin typeface="cambria" panose="02040503050406030204" pitchFamily="18" charset="0"/>
              </a:rPr>
              <a:t>tuberculum</a:t>
            </a:r>
            <a:r>
              <a:rPr lang="hu-HU" dirty="0">
                <a:latin typeface="cambria" panose="02040503050406030204" pitchFamily="18" charset="0"/>
              </a:rPr>
              <a:t> esetén), nem megfelelő technikával, elégtelen regeneráció az aktív periódusok közt</a:t>
            </a:r>
          </a:p>
          <a:p>
            <a:r>
              <a:rPr lang="hu-HU" dirty="0">
                <a:latin typeface="cambria" panose="02040503050406030204" pitchFamily="18" charset="0"/>
              </a:rPr>
              <a:t>Boltozati támaszt nem tartalmazó lábbeli (szandál, papucs)</a:t>
            </a:r>
          </a:p>
          <a:p>
            <a:r>
              <a:rPr lang="hu-HU" dirty="0">
                <a:latin typeface="cambria" panose="02040503050406030204" pitchFamily="18" charset="0"/>
              </a:rPr>
              <a:t>Idősebb korban – kötőszöveti </a:t>
            </a:r>
            <a:r>
              <a:rPr lang="hu-HU" dirty="0" err="1">
                <a:latin typeface="cambria" panose="02040503050406030204" pitchFamily="18" charset="0"/>
              </a:rPr>
              <a:t>degeneratio</a:t>
            </a:r>
            <a:r>
              <a:rPr lang="hu-HU" dirty="0">
                <a:latin typeface="cambria" panose="02040503050406030204" pitchFamily="18" charset="0"/>
              </a:rPr>
              <a:t> – relatív </a:t>
            </a:r>
            <a:r>
              <a:rPr lang="hu-HU" dirty="0" err="1">
                <a:latin typeface="cambria" panose="02040503050406030204" pitchFamily="18" charset="0"/>
              </a:rPr>
              <a:t>hypovascularisatio</a:t>
            </a:r>
            <a:r>
              <a:rPr lang="hu-HU" dirty="0">
                <a:latin typeface="cambria" panose="02040503050406030204" pitchFamily="18" charset="0"/>
              </a:rPr>
              <a:t> ? - </a:t>
            </a:r>
            <a:r>
              <a:rPr lang="hu-HU" dirty="0" err="1">
                <a:latin typeface="cambria" panose="02040503050406030204" pitchFamily="18" charset="0"/>
              </a:rPr>
              <a:t>tendinosis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67800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444E1D6-61DE-78D8-7D92-CA014F07D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228663"/>
            <a:ext cx="8610600" cy="1293028"/>
          </a:xfrm>
        </p:spPr>
        <p:txBody>
          <a:bodyPr/>
          <a:lstStyle/>
          <a:p>
            <a:r>
              <a:rPr lang="hu-HU" dirty="0" err="1"/>
              <a:t>Tenosynovitis</a:t>
            </a:r>
            <a:r>
              <a:rPr lang="hu-HU" dirty="0"/>
              <a:t> kezelés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69098E8-C4DF-C130-E3E6-27F2EB494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13163"/>
            <a:ext cx="10820400" cy="5310909"/>
          </a:xfrm>
        </p:spPr>
        <p:txBody>
          <a:bodyPr>
            <a:normAutofit fontScale="62500" lnSpcReduction="20000"/>
          </a:bodyPr>
          <a:lstStyle/>
          <a:p>
            <a:r>
              <a:rPr lang="hu-HU" sz="3400" b="1" u="sng" dirty="0"/>
              <a:t>KONZERVATÍV</a:t>
            </a:r>
          </a:p>
          <a:p>
            <a:r>
              <a:rPr lang="hu-HU" sz="3400" b="1" dirty="0"/>
              <a:t>RICE (Rest, ICE, </a:t>
            </a:r>
            <a:r>
              <a:rPr lang="hu-HU" sz="3400" b="1" dirty="0" err="1"/>
              <a:t>Compression</a:t>
            </a:r>
            <a:r>
              <a:rPr lang="hu-HU" sz="3400" b="1" dirty="0"/>
              <a:t>, </a:t>
            </a:r>
            <a:r>
              <a:rPr lang="hu-HU" sz="3400" b="1" dirty="0" err="1"/>
              <a:t>Elevation</a:t>
            </a:r>
            <a:r>
              <a:rPr lang="hu-HU" sz="3400" b="1" dirty="0"/>
              <a:t>)</a:t>
            </a:r>
          </a:p>
          <a:p>
            <a:pPr lvl="1"/>
            <a:r>
              <a:rPr lang="hu-HU" sz="2600" dirty="0"/>
              <a:t>Pihentetés</a:t>
            </a:r>
          </a:p>
          <a:p>
            <a:pPr lvl="1"/>
            <a:r>
              <a:rPr lang="hu-HU" sz="2600" dirty="0"/>
              <a:t>Jegelés</a:t>
            </a:r>
          </a:p>
          <a:p>
            <a:pPr lvl="1"/>
            <a:r>
              <a:rPr lang="hu-HU" sz="2600" dirty="0" err="1"/>
              <a:t>Kompresszív</a:t>
            </a:r>
            <a:r>
              <a:rPr lang="hu-HU" sz="2600" dirty="0"/>
              <a:t> bandázs – </a:t>
            </a:r>
            <a:r>
              <a:rPr lang="hu-HU" sz="2600" dirty="0" err="1"/>
              <a:t>brace</a:t>
            </a:r>
            <a:endParaRPr lang="hu-HU" sz="2600" dirty="0"/>
          </a:p>
          <a:p>
            <a:pPr lvl="1"/>
            <a:r>
              <a:rPr lang="hu-HU" sz="2600" dirty="0"/>
              <a:t>Felpolcolás</a:t>
            </a:r>
          </a:p>
          <a:p>
            <a:r>
              <a:rPr lang="hu-HU" sz="3400" b="1" dirty="0"/>
              <a:t>NSAID</a:t>
            </a:r>
            <a:r>
              <a:rPr lang="hu-HU" sz="3400" dirty="0"/>
              <a:t> –lokális és szisztémás</a:t>
            </a:r>
          </a:p>
          <a:p>
            <a:r>
              <a:rPr lang="hu-HU" sz="3400" dirty="0"/>
              <a:t>Immobilizáció (gipsz vagy </a:t>
            </a:r>
            <a:r>
              <a:rPr lang="hu-HU" sz="3400" dirty="0" err="1"/>
              <a:t>walker</a:t>
            </a:r>
            <a:r>
              <a:rPr lang="hu-HU" sz="3400" dirty="0"/>
              <a:t> boot)</a:t>
            </a:r>
          </a:p>
          <a:p>
            <a:r>
              <a:rPr lang="hu-HU" sz="3400" dirty="0"/>
              <a:t>Talpbetét (</a:t>
            </a:r>
            <a:r>
              <a:rPr lang="hu-HU" sz="3400" dirty="0" err="1"/>
              <a:t>pes</a:t>
            </a:r>
            <a:r>
              <a:rPr lang="hu-HU" sz="3400" dirty="0"/>
              <a:t> </a:t>
            </a:r>
            <a:r>
              <a:rPr lang="hu-HU" sz="3400" dirty="0" err="1"/>
              <a:t>cavus</a:t>
            </a:r>
            <a:r>
              <a:rPr lang="hu-HU" sz="3400" dirty="0"/>
              <a:t> – </a:t>
            </a:r>
            <a:r>
              <a:rPr lang="hu-HU" sz="3400" dirty="0" err="1"/>
              <a:t>lateralisan</a:t>
            </a:r>
            <a:r>
              <a:rPr lang="hu-HU" sz="3400" dirty="0"/>
              <a:t> sarok emelés)</a:t>
            </a:r>
          </a:p>
          <a:p>
            <a:r>
              <a:rPr lang="hu-HU" sz="3400" b="1" dirty="0"/>
              <a:t>Fizioterápia</a:t>
            </a:r>
            <a:r>
              <a:rPr lang="hu-HU" sz="3400" dirty="0"/>
              <a:t> – nyújtó gyakorlatok</a:t>
            </a:r>
          </a:p>
          <a:p>
            <a:r>
              <a:rPr lang="hu-HU" sz="3400" b="1" dirty="0" err="1"/>
              <a:t>Steroid</a:t>
            </a:r>
            <a:r>
              <a:rPr lang="hu-HU" sz="3400" b="1" dirty="0"/>
              <a:t> injekció ?</a:t>
            </a:r>
          </a:p>
          <a:p>
            <a:r>
              <a:rPr lang="hu-HU" sz="3400" dirty="0" err="1"/>
              <a:t>Hialuronsav</a:t>
            </a:r>
            <a:r>
              <a:rPr lang="hu-HU" sz="3400" dirty="0"/>
              <a:t> injekció, PRP – UH vezérlés alatt </a:t>
            </a:r>
          </a:p>
          <a:p>
            <a:endParaRPr lang="hu-HU" sz="3400" dirty="0"/>
          </a:p>
          <a:p>
            <a:r>
              <a:rPr lang="hu-HU" sz="3400" b="1" u="sng" dirty="0"/>
              <a:t>MŰTÉTI</a:t>
            </a:r>
          </a:p>
          <a:p>
            <a:r>
              <a:rPr lang="hu-HU" sz="3400" b="1" dirty="0" err="1"/>
              <a:t>Tenosynovectomia</a:t>
            </a:r>
            <a:r>
              <a:rPr lang="hu-HU" sz="3400" dirty="0"/>
              <a:t> </a:t>
            </a:r>
          </a:p>
          <a:p>
            <a:pPr lvl="1"/>
            <a:r>
              <a:rPr lang="hu-HU" sz="2600" dirty="0"/>
              <a:t>Nyílt</a:t>
            </a:r>
          </a:p>
          <a:p>
            <a:pPr lvl="1"/>
            <a:r>
              <a:rPr lang="hu-HU" sz="2600" dirty="0" err="1"/>
              <a:t>Tendoscopos</a:t>
            </a:r>
            <a:endParaRPr lang="hu-HU" sz="2600" dirty="0"/>
          </a:p>
          <a:p>
            <a:pPr marL="457200" lvl="1" indent="0">
              <a:buNone/>
            </a:pPr>
            <a:endParaRPr lang="hu-HU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B882BE8-50B5-2884-A708-BA9A38665F2F}"/>
              </a:ext>
            </a:extLst>
          </p:cNvPr>
          <p:cNvSpPr txBox="1"/>
          <p:nvPr/>
        </p:nvSpPr>
        <p:spPr>
          <a:xfrm rot="10800000" flipH="1" flipV="1">
            <a:off x="6714838" y="4672318"/>
            <a:ext cx="5200072" cy="77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hu-HU" sz="1400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Dallaudière</a:t>
            </a:r>
            <a:r>
              <a:rPr lang="hu-HU" sz="1400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B, </a:t>
            </a:r>
            <a:r>
              <a:rPr lang="hu-HU" sz="1400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Pesquer</a:t>
            </a:r>
            <a:r>
              <a:rPr lang="hu-HU" sz="1400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L, Meyer P, </a:t>
            </a:r>
            <a:r>
              <a:rPr lang="hu-HU" sz="1400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</a:t>
            </a:r>
            <a:r>
              <a:rPr lang="hu-HU" sz="1400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400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</a:t>
            </a:r>
            <a:r>
              <a:rPr lang="hu-HU" sz="1400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.: </a:t>
            </a:r>
            <a:r>
              <a:rPr lang="hu-HU" sz="1400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Intratendinous</a:t>
            </a:r>
            <a:r>
              <a:rPr lang="hu-HU" sz="1400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400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injection</a:t>
            </a:r>
            <a:r>
              <a:rPr lang="hu-HU" sz="1400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hu-HU" sz="1400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platelet-rich</a:t>
            </a:r>
            <a:r>
              <a:rPr lang="hu-HU" sz="1400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400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plasma</a:t>
            </a:r>
            <a:r>
              <a:rPr lang="hu-HU" sz="1400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400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under</a:t>
            </a:r>
            <a:r>
              <a:rPr lang="hu-HU" sz="1400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US </a:t>
            </a:r>
            <a:r>
              <a:rPr lang="hu-HU" sz="1400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guidance</a:t>
            </a:r>
            <a:r>
              <a:rPr lang="hu-HU" sz="1400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400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hu-HU" sz="1400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400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treat</a:t>
            </a:r>
            <a:r>
              <a:rPr lang="hu-HU" sz="1400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400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tendinopathy</a:t>
            </a:r>
            <a:r>
              <a:rPr lang="hu-HU" sz="1400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a </a:t>
            </a:r>
            <a:r>
              <a:rPr lang="hu-HU" sz="1400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long-term</a:t>
            </a:r>
            <a:r>
              <a:rPr lang="hu-HU" sz="1400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pilot </a:t>
            </a:r>
            <a:r>
              <a:rPr lang="hu-HU" sz="1400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study</a:t>
            </a:r>
            <a:r>
              <a:rPr lang="hu-HU" sz="1400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J </a:t>
            </a:r>
            <a:r>
              <a:rPr lang="hu-HU" sz="1400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Vasc</a:t>
            </a:r>
            <a:r>
              <a:rPr lang="hu-HU" sz="1400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400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Interv</a:t>
            </a:r>
            <a:r>
              <a:rPr lang="hu-HU" sz="1400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400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Radiol</a:t>
            </a:r>
            <a:r>
              <a:rPr lang="hu-HU" sz="1400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2014 May;25(5):717-23.</a:t>
            </a:r>
            <a:endParaRPr lang="hu-HU" sz="1400" kern="100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AIR WALKING BOOT Ankle foot orthosis high brace">
            <a:extLst>
              <a:ext uri="{FF2B5EF4-FFF2-40B4-BE49-F238E27FC236}">
                <a16:creationId xmlns:a16="http://schemas.microsoft.com/office/drawing/2014/main" id="{F446DD0C-26FF-D2E7-B559-DF1286801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473" y="1265382"/>
            <a:ext cx="2445123" cy="330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1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>
            <a:extLst>
              <a:ext uri="{FF2B5EF4-FFF2-40B4-BE49-F238E27FC236}">
                <a16:creationId xmlns:a16="http://schemas.microsoft.com/office/drawing/2014/main" id="{7B742479-3EE5-03B7-0F9D-495896189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074" y="764373"/>
            <a:ext cx="7267576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err="1"/>
              <a:t>Tendoscopia</a:t>
            </a:r>
            <a:br>
              <a:rPr lang="hu-HU" dirty="0"/>
            </a:br>
            <a:r>
              <a:rPr lang="hu-HU" dirty="0"/>
              <a:t>+</a:t>
            </a:r>
            <a:r>
              <a:rPr lang="hu-HU" dirty="0" err="1"/>
              <a:t>tenosynovectomia</a:t>
            </a:r>
            <a:r>
              <a:rPr lang="hu-HU" dirty="0"/>
              <a:t>, </a:t>
            </a:r>
            <a:r>
              <a:rPr lang="hu-HU" dirty="0" err="1"/>
              <a:t>debridement</a:t>
            </a:r>
            <a:endParaRPr lang="hu-HU" dirty="0"/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13003CD8-2ECD-C815-35C4-531A9D8E4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7274" y="2194560"/>
            <a:ext cx="6638925" cy="4024125"/>
          </a:xfrm>
        </p:spPr>
        <p:txBody>
          <a:bodyPr/>
          <a:lstStyle/>
          <a:p>
            <a:r>
              <a:rPr lang="hu-HU" dirty="0" err="1"/>
              <a:t>Postop</a:t>
            </a:r>
            <a:r>
              <a:rPr lang="hu-HU" dirty="0"/>
              <a:t>: részleges terhelés 2-14 napig</a:t>
            </a:r>
          </a:p>
          <a:p>
            <a:r>
              <a:rPr lang="hu-HU" dirty="0"/>
              <a:t>Mozgatás azonnal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2FBCF4E-4D55-5603-817A-AEF2D019B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91075" cy="432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) Low-lying peroneus brevis muscle (LLPB) visualized from the... |  Download Scientific Diagram">
            <a:extLst>
              <a:ext uri="{FF2B5EF4-FFF2-40B4-BE49-F238E27FC236}">
                <a16:creationId xmlns:a16="http://schemas.microsoft.com/office/drawing/2014/main" id="{B6261BC6-B947-B4FB-0925-A6A7713F4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63020"/>
            <a:ext cx="7696200" cy="349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719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0" name="Rectangle 2073">
            <a:extLst>
              <a:ext uri="{FF2B5EF4-FFF2-40B4-BE49-F238E27FC236}">
                <a16:creationId xmlns:a16="http://schemas.microsoft.com/office/drawing/2014/main" id="{9DDA25FF-CA73-47B8-AB4C-1C3343FB1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81" name="Picture 2075">
            <a:extLst>
              <a:ext uri="{FF2B5EF4-FFF2-40B4-BE49-F238E27FC236}">
                <a16:creationId xmlns:a16="http://schemas.microsoft.com/office/drawing/2014/main" id="{4A25DA41-A1BD-4EC5-8504-99DBC64B3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010F0A54-AF49-3F25-D3F8-BF7A25999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3852873" cy="1293028"/>
          </a:xfrm>
        </p:spPr>
        <p:txBody>
          <a:bodyPr>
            <a:normAutofit/>
          </a:bodyPr>
          <a:lstStyle/>
          <a:p>
            <a:r>
              <a:rPr lang="hu-HU" dirty="0"/>
              <a:t>Anatómia</a:t>
            </a:r>
          </a:p>
        </p:txBody>
      </p:sp>
      <p:sp>
        <p:nvSpPr>
          <p:cNvPr id="2060" name="Content Placeholder 2059">
            <a:extLst>
              <a:ext uri="{FF2B5EF4-FFF2-40B4-BE49-F238E27FC236}">
                <a16:creationId xmlns:a16="http://schemas.microsoft.com/office/drawing/2014/main" id="{FC6387F8-9F18-5E8C-2C4A-D2E085C5D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922" y="1759511"/>
            <a:ext cx="4237728" cy="4780427"/>
          </a:xfrm>
        </p:spPr>
        <p:txBody>
          <a:bodyPr>
            <a:normAutofit/>
          </a:bodyPr>
          <a:lstStyle/>
          <a:p>
            <a:r>
              <a:rPr lang="hu-HU" sz="1800" dirty="0"/>
              <a:t>A </a:t>
            </a:r>
            <a:r>
              <a:rPr lang="hu-HU" sz="1800" dirty="0" err="1"/>
              <a:t>peroneus</a:t>
            </a:r>
            <a:r>
              <a:rPr lang="hu-HU" sz="1800" dirty="0"/>
              <a:t> </a:t>
            </a:r>
            <a:r>
              <a:rPr lang="hu-HU" sz="1800" dirty="0" err="1"/>
              <a:t>brevis</a:t>
            </a:r>
            <a:r>
              <a:rPr lang="hu-HU" sz="1800" dirty="0"/>
              <a:t> és </a:t>
            </a:r>
            <a:r>
              <a:rPr lang="hu-HU" sz="1800" dirty="0" err="1"/>
              <a:t>longus</a:t>
            </a:r>
            <a:r>
              <a:rPr lang="hu-HU" sz="1800" dirty="0"/>
              <a:t> </a:t>
            </a:r>
            <a:r>
              <a:rPr lang="hu-HU" sz="1800" dirty="0" err="1"/>
              <a:t>inak</a:t>
            </a:r>
            <a:r>
              <a:rPr lang="hu-HU" sz="1800" dirty="0"/>
              <a:t> </a:t>
            </a:r>
            <a:r>
              <a:rPr lang="hu-HU" sz="1800" b="1" dirty="0" err="1">
                <a:solidFill>
                  <a:srgbClr val="FFFF00"/>
                </a:solidFill>
              </a:rPr>
              <a:t>proximalisan</a:t>
            </a:r>
            <a:r>
              <a:rPr lang="hu-HU" sz="1800" b="1" dirty="0">
                <a:solidFill>
                  <a:srgbClr val="FFFF00"/>
                </a:solidFill>
              </a:rPr>
              <a:t> egy közös ínhüvelyben</a:t>
            </a:r>
            <a:r>
              <a:rPr lang="hu-HU" sz="1800" b="1" dirty="0"/>
              <a:t> </a:t>
            </a:r>
            <a:r>
              <a:rPr lang="hu-HU" sz="1800" dirty="0"/>
              <a:t>– fibula csúcstól kb. 4cm </a:t>
            </a:r>
            <a:r>
              <a:rPr lang="hu-HU" sz="1800" dirty="0" err="1"/>
              <a:t>proximalisan</a:t>
            </a:r>
            <a:r>
              <a:rPr lang="hu-HU" sz="1800" dirty="0"/>
              <a:t> – 1cm </a:t>
            </a:r>
            <a:r>
              <a:rPr lang="hu-HU" sz="1800" dirty="0" err="1"/>
              <a:t>distalisan</a:t>
            </a:r>
            <a:endParaRPr lang="hu-HU" sz="1800" dirty="0"/>
          </a:p>
          <a:p>
            <a:r>
              <a:rPr lang="hu-HU" sz="1800" dirty="0"/>
              <a:t>A </a:t>
            </a:r>
            <a:r>
              <a:rPr lang="hu-HU" sz="1800" b="1" dirty="0" err="1">
                <a:solidFill>
                  <a:srgbClr val="FFFF00"/>
                </a:solidFill>
              </a:rPr>
              <a:t>brevis</a:t>
            </a:r>
            <a:r>
              <a:rPr lang="hu-HU" sz="1800" dirty="0"/>
              <a:t> ín lapos, közvetlenül a </a:t>
            </a:r>
            <a:r>
              <a:rPr lang="hu-HU" sz="1800" b="1" dirty="0">
                <a:solidFill>
                  <a:srgbClr val="FFFF00"/>
                </a:solidFill>
              </a:rPr>
              <a:t>fibula mögött  </a:t>
            </a:r>
          </a:p>
          <a:p>
            <a:r>
              <a:rPr lang="hu-HU" sz="1800" dirty="0"/>
              <a:t>A </a:t>
            </a:r>
            <a:r>
              <a:rPr lang="hu-HU" sz="1800" b="1" dirty="0" err="1">
                <a:solidFill>
                  <a:srgbClr val="FFFF00"/>
                </a:solidFill>
              </a:rPr>
              <a:t>longus</a:t>
            </a:r>
            <a:r>
              <a:rPr lang="hu-HU" sz="1800" dirty="0"/>
              <a:t> kerekebb átmetszetű és </a:t>
            </a:r>
            <a:r>
              <a:rPr lang="hu-HU" sz="1800" b="1" dirty="0"/>
              <a:t>a </a:t>
            </a:r>
            <a:r>
              <a:rPr lang="hu-HU" sz="1800" b="1" dirty="0" err="1">
                <a:solidFill>
                  <a:srgbClr val="FFFF00"/>
                </a:solidFill>
              </a:rPr>
              <a:t>brevis</a:t>
            </a:r>
            <a:r>
              <a:rPr lang="hu-HU" sz="1800" b="1" dirty="0">
                <a:solidFill>
                  <a:srgbClr val="FFFF00"/>
                </a:solidFill>
              </a:rPr>
              <a:t> mögött </a:t>
            </a:r>
            <a:r>
              <a:rPr lang="hu-HU" sz="1800" dirty="0"/>
              <a:t>van</a:t>
            </a:r>
          </a:p>
          <a:p>
            <a:r>
              <a:rPr lang="hu-HU" sz="1800" b="1" dirty="0">
                <a:solidFill>
                  <a:srgbClr val="FFFF00"/>
                </a:solidFill>
              </a:rPr>
              <a:t>Mindkettő a</a:t>
            </a:r>
            <a:r>
              <a:rPr lang="hu-HU" sz="1800" b="1" dirty="0"/>
              <a:t> </a:t>
            </a:r>
            <a:r>
              <a:rPr lang="hu-HU" sz="1800" b="1" dirty="0" err="1">
                <a:solidFill>
                  <a:srgbClr val="FFFF00"/>
                </a:solidFill>
              </a:rPr>
              <a:t>retromalleolaris</a:t>
            </a:r>
            <a:r>
              <a:rPr lang="hu-HU" sz="1800" b="1" dirty="0">
                <a:solidFill>
                  <a:srgbClr val="FFFF00"/>
                </a:solidFill>
              </a:rPr>
              <a:t> árokban egy csatornában </a:t>
            </a:r>
            <a:r>
              <a:rPr lang="hu-HU" sz="1800" dirty="0"/>
              <a:t>fut, melyet határolnak: a </a:t>
            </a:r>
            <a:r>
              <a:rPr lang="hu-HU" sz="1800" dirty="0" err="1"/>
              <a:t>superior</a:t>
            </a:r>
            <a:r>
              <a:rPr lang="hu-HU" sz="1800" dirty="0"/>
              <a:t> </a:t>
            </a:r>
            <a:r>
              <a:rPr lang="hu-HU" sz="1800" dirty="0" err="1"/>
              <a:t>peroneal</a:t>
            </a:r>
            <a:r>
              <a:rPr lang="hu-HU" sz="1800" dirty="0"/>
              <a:t> </a:t>
            </a:r>
            <a:r>
              <a:rPr lang="hu-HU" sz="1800" dirty="0" err="1"/>
              <a:t>retinaculum</a:t>
            </a:r>
            <a:r>
              <a:rPr lang="hu-HU" sz="1800" dirty="0"/>
              <a:t> (SPR), </a:t>
            </a:r>
            <a:r>
              <a:rPr lang="hu-HU" sz="1800" dirty="0" err="1"/>
              <a:t>posterior</a:t>
            </a:r>
            <a:r>
              <a:rPr lang="hu-HU" sz="1800" dirty="0"/>
              <a:t> </a:t>
            </a:r>
            <a:r>
              <a:rPr lang="hu-HU" sz="1800" dirty="0" err="1"/>
              <a:t>talofibularis</a:t>
            </a:r>
            <a:r>
              <a:rPr lang="hu-HU" sz="1800" dirty="0"/>
              <a:t> szalag, </a:t>
            </a:r>
            <a:r>
              <a:rPr lang="hu-HU" sz="1800" dirty="0" err="1"/>
              <a:t>calcaneofibularis</a:t>
            </a:r>
            <a:r>
              <a:rPr lang="hu-HU" sz="1800" dirty="0"/>
              <a:t> szalag és a </a:t>
            </a:r>
            <a:r>
              <a:rPr lang="hu-HU" sz="1800" dirty="0" err="1"/>
              <a:t>posterior</a:t>
            </a:r>
            <a:r>
              <a:rPr lang="hu-HU" sz="1800" dirty="0"/>
              <a:t> </a:t>
            </a:r>
            <a:r>
              <a:rPr lang="hu-HU" sz="1800" dirty="0" err="1"/>
              <a:t>inferior</a:t>
            </a:r>
            <a:r>
              <a:rPr lang="hu-HU" sz="1800" dirty="0"/>
              <a:t> </a:t>
            </a:r>
            <a:r>
              <a:rPr lang="hu-HU" sz="1800" dirty="0" err="1"/>
              <a:t>tibiofibularis</a:t>
            </a:r>
            <a:r>
              <a:rPr lang="hu-HU" sz="1800" dirty="0"/>
              <a:t> szalag</a:t>
            </a:r>
            <a:endParaRPr lang="hu-HU" sz="2000" dirty="0"/>
          </a:p>
        </p:txBody>
      </p:sp>
      <p:pic>
        <p:nvPicPr>
          <p:cNvPr id="2054" name="Picture 6" descr="peroneal anatomy deep">
            <a:extLst>
              <a:ext uri="{FF2B5EF4-FFF2-40B4-BE49-F238E27FC236}">
                <a16:creationId xmlns:a16="http://schemas.microsoft.com/office/drawing/2014/main" id="{07F12750-A538-A4F5-188B-497F4B54BB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65" r="2" b="1380"/>
          <a:stretch/>
        </p:blipFill>
        <p:spPr bwMode="auto">
          <a:xfrm>
            <a:off x="7403085" y="4401033"/>
            <a:ext cx="4213589" cy="207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F2F2A3C-214B-90DF-9415-34C16023C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038" y="229626"/>
            <a:ext cx="6096000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eroneal anatomy superficial">
            <a:extLst>
              <a:ext uri="{FF2B5EF4-FFF2-40B4-BE49-F238E27FC236}">
                <a16:creationId xmlns:a16="http://schemas.microsoft.com/office/drawing/2014/main" id="{A178876F-A098-03CE-9ED2-F60F8D984F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" r="10123" b="-1"/>
          <a:stretch/>
        </p:blipFill>
        <p:spPr bwMode="auto">
          <a:xfrm>
            <a:off x="4886038" y="3703109"/>
            <a:ext cx="2538429" cy="305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3570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1030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033" name="Picture 1032">
            <a:extLst>
              <a:ext uri="{FF2B5EF4-FFF2-40B4-BE49-F238E27FC236}">
                <a16:creationId xmlns:a16="http://schemas.microsoft.com/office/drawing/2014/main" id="{F0F06750-78FE-4472-8DA5-14CF3336F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1035" name="Rectangle 1034">
            <a:extLst>
              <a:ext uri="{FF2B5EF4-FFF2-40B4-BE49-F238E27FC236}">
                <a16:creationId xmlns:a16="http://schemas.microsoft.com/office/drawing/2014/main" id="{077D6507-8E8D-40E1-A7B9-63012EF9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78628F8-3EDE-6AAD-55C3-57E36BA4BE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86D1F527-B12D-3BAD-21CA-C30CF44F7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014139"/>
            <a:ext cx="9448800" cy="18250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6000"/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180245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B722B3E-2B29-AB0D-F61E-12A98E514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Retromalleolaris</a:t>
            </a:r>
            <a:r>
              <a:rPr lang="hu-HU" dirty="0"/>
              <a:t> árok 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75DC6BF-25C1-4F3E-DE34-220322E1E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417" y="1502962"/>
            <a:ext cx="6804891" cy="3672014"/>
          </a:xfrm>
        </p:spPr>
        <p:txBody>
          <a:bodyPr/>
          <a:lstStyle/>
          <a:p>
            <a:r>
              <a:rPr lang="hu-HU" dirty="0"/>
              <a:t>Konkáv</a:t>
            </a:r>
          </a:p>
          <a:p>
            <a:r>
              <a:rPr lang="hu-HU" dirty="0"/>
              <a:t>Lapos</a:t>
            </a:r>
          </a:p>
          <a:p>
            <a:r>
              <a:rPr lang="hu-HU" dirty="0"/>
              <a:t>Konvex</a:t>
            </a:r>
          </a:p>
          <a:p>
            <a:r>
              <a:rPr lang="hu-HU" dirty="0"/>
              <a:t>Rostos porc perem az árok szélén - fontosabb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9683C32-0C6B-74C0-049A-5CA4DD3164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t="46420" r="13048" b="9454"/>
          <a:stretch/>
        </p:blipFill>
        <p:spPr bwMode="auto">
          <a:xfrm>
            <a:off x="4032139" y="3238499"/>
            <a:ext cx="8061725" cy="344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 descr="A képen szöveg, képernyőkép, szoftver, Webhely látható&#10;&#10;Automatikusan generált leírás">
            <a:extLst>
              <a:ext uri="{FF2B5EF4-FFF2-40B4-BE49-F238E27FC236}">
                <a16:creationId xmlns:a16="http://schemas.microsoft.com/office/drawing/2014/main" id="{817ADF9E-D9BA-E4F9-A7ED-601D5A6BA7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05" t="26573" r="46031" b="36037"/>
          <a:stretch/>
        </p:blipFill>
        <p:spPr bwMode="auto">
          <a:xfrm>
            <a:off x="190500" y="1590118"/>
            <a:ext cx="3653790" cy="45035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4513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50DC525-7869-1686-167D-7380411C4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0"/>
            <a:ext cx="8610600" cy="1293028"/>
          </a:xfrm>
        </p:spPr>
        <p:txBody>
          <a:bodyPr/>
          <a:lstStyle/>
          <a:p>
            <a:r>
              <a:rPr lang="hu-HU" dirty="0"/>
              <a:t>Anatómia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C381B5A-D64F-F497-A737-335CCCDE5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158724"/>
            <a:ext cx="10820400" cy="2747437"/>
          </a:xfrm>
        </p:spPr>
        <p:txBody>
          <a:bodyPr>
            <a:normAutofit fontScale="92500" lnSpcReduction="10000"/>
          </a:bodyPr>
          <a:lstStyle/>
          <a:p>
            <a:r>
              <a:rPr lang="hu-HU" sz="2400" b="1" dirty="0" err="1">
                <a:solidFill>
                  <a:srgbClr val="FFFF00"/>
                </a:solidFill>
              </a:rPr>
              <a:t>Distalisabban</a:t>
            </a:r>
            <a:r>
              <a:rPr lang="hu-HU" sz="2400" b="1" dirty="0">
                <a:solidFill>
                  <a:srgbClr val="FFFF00"/>
                </a:solidFill>
              </a:rPr>
              <a:t> a </a:t>
            </a:r>
            <a:r>
              <a:rPr lang="hu-HU" sz="2400" b="1" dirty="0" err="1">
                <a:solidFill>
                  <a:srgbClr val="FFFF00"/>
                </a:solidFill>
              </a:rPr>
              <a:t>brevis</a:t>
            </a:r>
            <a:r>
              <a:rPr lang="hu-HU" sz="2400" b="1" dirty="0">
                <a:solidFill>
                  <a:srgbClr val="FFFF00"/>
                </a:solidFill>
              </a:rPr>
              <a:t> és </a:t>
            </a:r>
            <a:r>
              <a:rPr lang="hu-HU" sz="2400" b="1" dirty="0" err="1">
                <a:solidFill>
                  <a:srgbClr val="FFFF00"/>
                </a:solidFill>
              </a:rPr>
              <a:t>longus</a:t>
            </a:r>
            <a:r>
              <a:rPr lang="hu-HU" sz="2400" b="1" dirty="0">
                <a:solidFill>
                  <a:srgbClr val="FFFF00"/>
                </a:solidFill>
              </a:rPr>
              <a:t> </a:t>
            </a:r>
            <a:r>
              <a:rPr lang="hu-HU" sz="2400" dirty="0"/>
              <a:t>is </a:t>
            </a:r>
            <a:r>
              <a:rPr lang="hu-HU" sz="2400" b="1" dirty="0">
                <a:solidFill>
                  <a:srgbClr val="FFFF00"/>
                </a:solidFill>
              </a:rPr>
              <a:t>külön-külön saját ínhüvelyben</a:t>
            </a:r>
            <a:r>
              <a:rPr lang="hu-HU" sz="2400" dirty="0"/>
              <a:t>, ezeket a </a:t>
            </a:r>
            <a:r>
              <a:rPr lang="hu-HU" sz="2400" b="1" dirty="0" err="1"/>
              <a:t>peroneus</a:t>
            </a:r>
            <a:r>
              <a:rPr lang="hu-HU" sz="2400" b="1" dirty="0"/>
              <a:t> </a:t>
            </a:r>
            <a:r>
              <a:rPr lang="hu-HU" sz="2400" b="1" dirty="0" err="1"/>
              <a:t>tuberculum</a:t>
            </a:r>
            <a:r>
              <a:rPr lang="hu-HU" sz="2400" b="1" dirty="0"/>
              <a:t> </a:t>
            </a:r>
            <a:r>
              <a:rPr lang="hu-HU" sz="2400" dirty="0"/>
              <a:t>választja el</a:t>
            </a:r>
          </a:p>
          <a:p>
            <a:r>
              <a:rPr lang="hu-HU" sz="2400" dirty="0"/>
              <a:t>Ebben a magasságban az </a:t>
            </a:r>
            <a:r>
              <a:rPr lang="hu-HU" sz="2400" b="1" dirty="0" err="1"/>
              <a:t>inferior</a:t>
            </a:r>
            <a:r>
              <a:rPr lang="hu-HU" sz="2400" b="1" dirty="0"/>
              <a:t> </a:t>
            </a:r>
            <a:r>
              <a:rPr lang="hu-HU" sz="2400" b="1" dirty="0" err="1"/>
              <a:t>peroneus</a:t>
            </a:r>
            <a:r>
              <a:rPr lang="hu-HU" sz="2400" b="1" dirty="0"/>
              <a:t> </a:t>
            </a:r>
            <a:r>
              <a:rPr lang="hu-HU" sz="2400" b="1" dirty="0" err="1"/>
              <a:t>retinaculum</a:t>
            </a:r>
            <a:r>
              <a:rPr lang="hu-HU" sz="2400" b="1" dirty="0"/>
              <a:t> </a:t>
            </a:r>
            <a:r>
              <a:rPr lang="hu-HU" sz="2400" dirty="0"/>
              <a:t>(</a:t>
            </a:r>
            <a:r>
              <a:rPr lang="hu-HU" sz="2400" dirty="0" err="1"/>
              <a:t>extensor</a:t>
            </a:r>
            <a:r>
              <a:rPr lang="hu-HU" sz="2400" dirty="0"/>
              <a:t> </a:t>
            </a:r>
            <a:r>
              <a:rPr lang="hu-HU" sz="2400" dirty="0" err="1"/>
              <a:t>retinaculum</a:t>
            </a:r>
            <a:r>
              <a:rPr lang="hu-HU" sz="2400" dirty="0"/>
              <a:t> folytatása)</a:t>
            </a:r>
          </a:p>
          <a:p>
            <a:r>
              <a:rPr lang="hu-HU" sz="2400" b="1" dirty="0" err="1">
                <a:solidFill>
                  <a:srgbClr val="FFFF00"/>
                </a:solidFill>
              </a:rPr>
              <a:t>Brevis</a:t>
            </a:r>
            <a:r>
              <a:rPr lang="hu-HU" sz="2400" b="1" dirty="0">
                <a:solidFill>
                  <a:srgbClr val="FFFF00"/>
                </a:solidFill>
              </a:rPr>
              <a:t> : az 5. </a:t>
            </a:r>
            <a:r>
              <a:rPr lang="hu-HU" sz="2400" b="1" dirty="0" err="1">
                <a:solidFill>
                  <a:srgbClr val="FFFF00"/>
                </a:solidFill>
              </a:rPr>
              <a:t>metatarsuson</a:t>
            </a:r>
            <a:r>
              <a:rPr lang="hu-HU" sz="2400" b="1" dirty="0">
                <a:solidFill>
                  <a:srgbClr val="FFFF00"/>
                </a:solidFill>
              </a:rPr>
              <a:t> </a:t>
            </a:r>
            <a:r>
              <a:rPr lang="hu-HU" sz="2400" dirty="0" err="1"/>
              <a:t>dorsolateralisan</a:t>
            </a:r>
            <a:r>
              <a:rPr lang="hu-HU" sz="2400" dirty="0"/>
              <a:t> </a:t>
            </a:r>
            <a:r>
              <a:rPr lang="hu-HU" sz="2400" b="1" dirty="0">
                <a:solidFill>
                  <a:srgbClr val="FFFF00"/>
                </a:solidFill>
              </a:rPr>
              <a:t>tapad</a:t>
            </a:r>
          </a:p>
          <a:p>
            <a:r>
              <a:rPr lang="hu-HU" sz="2400" b="1" dirty="0" err="1">
                <a:solidFill>
                  <a:srgbClr val="FFFF00"/>
                </a:solidFill>
              </a:rPr>
              <a:t>Longus</a:t>
            </a:r>
            <a:r>
              <a:rPr lang="hu-HU" sz="2400" b="1" dirty="0">
                <a:solidFill>
                  <a:srgbClr val="FFFF00"/>
                </a:solidFill>
              </a:rPr>
              <a:t> :</a:t>
            </a:r>
            <a:r>
              <a:rPr lang="hu-HU" sz="2400" dirty="0"/>
              <a:t> áthajlás a talpra – itt </a:t>
            </a:r>
            <a:r>
              <a:rPr lang="hu-HU" sz="2400" b="1" dirty="0" err="1"/>
              <a:t>os</a:t>
            </a:r>
            <a:r>
              <a:rPr lang="hu-HU" sz="2400" b="1" dirty="0"/>
              <a:t> </a:t>
            </a:r>
            <a:r>
              <a:rPr lang="hu-HU" sz="2400" b="1" dirty="0" err="1"/>
              <a:t>peroneum</a:t>
            </a:r>
            <a:r>
              <a:rPr lang="hu-HU" sz="2400" dirty="0"/>
              <a:t>, majd </a:t>
            </a:r>
            <a:r>
              <a:rPr lang="hu-HU" sz="2400" b="1" dirty="0" err="1"/>
              <a:t>cuboid</a:t>
            </a:r>
            <a:r>
              <a:rPr lang="hu-HU" sz="2400" b="1" dirty="0"/>
              <a:t> </a:t>
            </a:r>
            <a:r>
              <a:rPr lang="hu-HU" sz="2400" b="1" dirty="0" err="1"/>
              <a:t>tunnel</a:t>
            </a:r>
            <a:r>
              <a:rPr lang="hu-HU" sz="2400" dirty="0"/>
              <a:t>, felette </a:t>
            </a:r>
            <a:r>
              <a:rPr lang="hu-HU" sz="2400" dirty="0" err="1"/>
              <a:t>lig</a:t>
            </a:r>
            <a:r>
              <a:rPr lang="hu-HU" sz="2400" dirty="0"/>
              <a:t>. </a:t>
            </a:r>
            <a:r>
              <a:rPr lang="hu-HU" sz="2400" dirty="0" err="1"/>
              <a:t>plantare</a:t>
            </a:r>
            <a:r>
              <a:rPr lang="hu-HU" sz="2400" dirty="0"/>
              <a:t> </a:t>
            </a:r>
            <a:r>
              <a:rPr lang="hu-HU" sz="2400" dirty="0" err="1"/>
              <a:t>longum</a:t>
            </a:r>
            <a:r>
              <a:rPr lang="hu-HU" sz="2400" dirty="0"/>
              <a:t> – tapadás </a:t>
            </a:r>
            <a:r>
              <a:rPr lang="hu-HU" sz="2400" b="1" dirty="0">
                <a:solidFill>
                  <a:srgbClr val="FFFF00"/>
                </a:solidFill>
              </a:rPr>
              <a:t>a </a:t>
            </a:r>
            <a:r>
              <a:rPr lang="hu-HU" sz="2400" b="1" dirty="0" err="1">
                <a:solidFill>
                  <a:srgbClr val="FFFF00"/>
                </a:solidFill>
              </a:rPr>
              <a:t>medialis</a:t>
            </a:r>
            <a:r>
              <a:rPr lang="hu-HU" sz="2400" b="1" dirty="0">
                <a:solidFill>
                  <a:srgbClr val="FFFF00"/>
                </a:solidFill>
              </a:rPr>
              <a:t> </a:t>
            </a:r>
            <a:r>
              <a:rPr lang="hu-HU" sz="2400" b="1" dirty="0" err="1">
                <a:solidFill>
                  <a:srgbClr val="FFFF00"/>
                </a:solidFill>
              </a:rPr>
              <a:t>cuneiforme</a:t>
            </a:r>
            <a:r>
              <a:rPr lang="hu-HU" sz="2400" b="1" dirty="0">
                <a:solidFill>
                  <a:srgbClr val="FFFF00"/>
                </a:solidFill>
              </a:rPr>
              <a:t> </a:t>
            </a:r>
            <a:r>
              <a:rPr lang="hu-HU" sz="2400" dirty="0" err="1"/>
              <a:t>inferolateralis</a:t>
            </a:r>
            <a:r>
              <a:rPr lang="hu-HU" sz="2400" dirty="0"/>
              <a:t> felszínén </a:t>
            </a:r>
            <a:r>
              <a:rPr lang="hu-HU" sz="2400" b="1" dirty="0">
                <a:solidFill>
                  <a:srgbClr val="FFFF00"/>
                </a:solidFill>
              </a:rPr>
              <a:t>és 1. </a:t>
            </a:r>
            <a:r>
              <a:rPr lang="hu-HU" sz="2400" b="1" dirty="0" err="1">
                <a:solidFill>
                  <a:srgbClr val="FFFF00"/>
                </a:solidFill>
              </a:rPr>
              <a:t>metatarsus</a:t>
            </a:r>
            <a:r>
              <a:rPr lang="hu-HU" sz="2400" b="1" dirty="0">
                <a:solidFill>
                  <a:srgbClr val="FFFF00"/>
                </a:solidFill>
              </a:rPr>
              <a:t> </a:t>
            </a:r>
            <a:r>
              <a:rPr lang="hu-HU" sz="2400" b="1" dirty="0" err="1">
                <a:solidFill>
                  <a:srgbClr val="FFFF00"/>
                </a:solidFill>
              </a:rPr>
              <a:t>bézisán</a:t>
            </a:r>
            <a:endParaRPr lang="hu-HU" sz="2400" b="1" dirty="0">
              <a:solidFill>
                <a:srgbClr val="FFFF00"/>
              </a:solidFill>
            </a:endParaRPr>
          </a:p>
          <a:p>
            <a:endParaRPr lang="hu-HU" dirty="0"/>
          </a:p>
        </p:txBody>
      </p:sp>
      <p:pic>
        <p:nvPicPr>
          <p:cNvPr id="4" name="Picture 2" descr="peroneal anatomy superficial">
            <a:extLst>
              <a:ext uri="{FF2B5EF4-FFF2-40B4-BE49-F238E27FC236}">
                <a16:creationId xmlns:a16="http://schemas.microsoft.com/office/drawing/2014/main" id="{DACDAEF4-7320-860F-AEBE-146475E0F8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" r="10123" b="-1"/>
          <a:stretch/>
        </p:blipFill>
        <p:spPr bwMode="auto">
          <a:xfrm>
            <a:off x="732485" y="3804672"/>
            <a:ext cx="2538429" cy="305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eroneal anatomy deep">
            <a:extLst>
              <a:ext uri="{FF2B5EF4-FFF2-40B4-BE49-F238E27FC236}">
                <a16:creationId xmlns:a16="http://schemas.microsoft.com/office/drawing/2014/main" id="{1990350C-7081-E557-6ABE-C745C203A3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65" r="2" b="1380"/>
          <a:stretch/>
        </p:blipFill>
        <p:spPr bwMode="auto">
          <a:xfrm>
            <a:off x="3765274" y="4295775"/>
            <a:ext cx="4213589" cy="207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peroneus longus under foot">
            <a:extLst>
              <a:ext uri="{FF2B5EF4-FFF2-40B4-BE49-F238E27FC236}">
                <a16:creationId xmlns:a16="http://schemas.microsoft.com/office/drawing/2014/main" id="{0DE89364-AF8A-4915-D0CA-679A1D9FA4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1" r="-1" b="19703"/>
          <a:stretch/>
        </p:blipFill>
        <p:spPr bwMode="auto">
          <a:xfrm>
            <a:off x="9176866" y="4033816"/>
            <a:ext cx="2215034" cy="233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201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C7A603C-BACB-6010-5AE2-BF054D020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309" y="-103846"/>
            <a:ext cx="8610600" cy="1293028"/>
          </a:xfrm>
        </p:spPr>
        <p:txBody>
          <a:bodyPr/>
          <a:lstStyle/>
          <a:p>
            <a:r>
              <a:rPr lang="hu-HU" dirty="0" err="1"/>
              <a:t>Peroneus</a:t>
            </a:r>
            <a:r>
              <a:rPr lang="hu-HU" dirty="0"/>
              <a:t> </a:t>
            </a:r>
            <a:r>
              <a:rPr lang="hu-HU" dirty="0" err="1"/>
              <a:t>inak</a:t>
            </a:r>
            <a:r>
              <a:rPr lang="hu-HU" dirty="0"/>
              <a:t> funkciója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3F9891C-C376-0FDE-E5B5-95972B8B6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877455"/>
            <a:ext cx="7003904" cy="5915890"/>
          </a:xfrm>
        </p:spPr>
        <p:txBody>
          <a:bodyPr>
            <a:normAutofit fontScale="92500" lnSpcReduction="20000"/>
          </a:bodyPr>
          <a:lstStyle/>
          <a:p>
            <a:endParaRPr lang="hu-HU" dirty="0"/>
          </a:p>
          <a:p>
            <a:r>
              <a:rPr lang="hu-HU" b="1" dirty="0" err="1">
                <a:solidFill>
                  <a:srgbClr val="FFFF00"/>
                </a:solidFill>
              </a:rPr>
              <a:t>Peroneus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 err="1">
                <a:solidFill>
                  <a:srgbClr val="FFFF00"/>
                </a:solidFill>
              </a:rPr>
              <a:t>brevis</a:t>
            </a:r>
            <a:endParaRPr lang="hu-HU" dirty="0">
              <a:solidFill>
                <a:srgbClr val="FFFF00"/>
              </a:solidFill>
            </a:endParaRPr>
          </a:p>
          <a:p>
            <a:pPr lvl="1"/>
            <a:r>
              <a:rPr lang="hu-HU" b="1" dirty="0" err="1"/>
              <a:t>Eversio</a:t>
            </a:r>
            <a:r>
              <a:rPr lang="hu-HU" dirty="0"/>
              <a:t> – az </a:t>
            </a:r>
            <a:r>
              <a:rPr lang="hu-HU" dirty="0" err="1"/>
              <a:t>eversios</a:t>
            </a:r>
            <a:r>
              <a:rPr lang="hu-HU" dirty="0"/>
              <a:t> erő 63%-át adja</a:t>
            </a:r>
          </a:p>
          <a:p>
            <a:pPr lvl="1"/>
            <a:r>
              <a:rPr lang="hu-HU" dirty="0"/>
              <a:t>Antagonistája: </a:t>
            </a:r>
            <a:r>
              <a:rPr lang="hu-HU" dirty="0" err="1"/>
              <a:t>tibialis</a:t>
            </a:r>
            <a:r>
              <a:rPr lang="hu-HU" dirty="0"/>
              <a:t> </a:t>
            </a:r>
            <a:r>
              <a:rPr lang="hu-HU" dirty="0" err="1"/>
              <a:t>posterior</a:t>
            </a:r>
            <a:r>
              <a:rPr lang="hu-HU" dirty="0"/>
              <a:t> ín</a:t>
            </a:r>
          </a:p>
          <a:p>
            <a:pPr lvl="1"/>
            <a:endParaRPr lang="hu-HU" dirty="0"/>
          </a:p>
          <a:p>
            <a:r>
              <a:rPr lang="hu-HU" b="1" dirty="0" err="1">
                <a:solidFill>
                  <a:srgbClr val="FFFF00"/>
                </a:solidFill>
              </a:rPr>
              <a:t>Peroneus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 err="1">
                <a:solidFill>
                  <a:srgbClr val="FFFF00"/>
                </a:solidFill>
              </a:rPr>
              <a:t>longus</a:t>
            </a:r>
            <a:endParaRPr lang="hu-HU" b="1" dirty="0">
              <a:solidFill>
                <a:srgbClr val="FFFF00"/>
              </a:solidFill>
            </a:endParaRPr>
          </a:p>
          <a:p>
            <a:pPr lvl="1"/>
            <a:r>
              <a:rPr lang="hu-HU" b="1" dirty="0" err="1"/>
              <a:t>Eversio</a:t>
            </a:r>
            <a:endParaRPr lang="hu-HU" b="1" dirty="0"/>
          </a:p>
          <a:p>
            <a:pPr lvl="1"/>
            <a:r>
              <a:rPr lang="hu-HU" b="1" dirty="0" err="1"/>
              <a:t>Plantarflektálja</a:t>
            </a:r>
            <a:r>
              <a:rPr lang="hu-HU" b="1" dirty="0"/>
              <a:t> az I. ívet</a:t>
            </a:r>
            <a:r>
              <a:rPr lang="hu-HU" dirty="0"/>
              <a:t>, </a:t>
            </a:r>
            <a:r>
              <a:rPr lang="hu-HU" b="1" dirty="0"/>
              <a:t>stabilizálja a </a:t>
            </a:r>
            <a:r>
              <a:rPr lang="hu-HU" b="1" dirty="0" err="1"/>
              <a:t>medialis</a:t>
            </a:r>
            <a:r>
              <a:rPr lang="hu-HU" b="1" dirty="0"/>
              <a:t> oszlopot </a:t>
            </a:r>
            <a:r>
              <a:rPr lang="hu-HU" dirty="0"/>
              <a:t>(az I. TMT ízületben) a járás támasz fázisában</a:t>
            </a:r>
          </a:p>
          <a:p>
            <a:pPr lvl="1"/>
            <a:r>
              <a:rPr lang="hu-HU" dirty="0"/>
              <a:t>Boltozat alátámasztás kengyel </a:t>
            </a:r>
            <a:r>
              <a:rPr lang="hu-HU" dirty="0" err="1"/>
              <a:t>szerűen</a:t>
            </a:r>
            <a:endParaRPr lang="hu-HU" dirty="0"/>
          </a:p>
          <a:p>
            <a:r>
              <a:rPr lang="hu-HU" dirty="0"/>
              <a:t>(</a:t>
            </a:r>
            <a:r>
              <a:rPr lang="hu-HU" dirty="0" err="1"/>
              <a:t>Peroneus</a:t>
            </a:r>
            <a:r>
              <a:rPr lang="hu-HU" dirty="0"/>
              <a:t> </a:t>
            </a:r>
            <a:r>
              <a:rPr lang="hu-HU" dirty="0" err="1"/>
              <a:t>tertius</a:t>
            </a:r>
            <a:r>
              <a:rPr lang="hu-HU" dirty="0"/>
              <a:t>)</a:t>
            </a:r>
          </a:p>
          <a:p>
            <a:pPr lvl="1"/>
            <a:r>
              <a:rPr lang="hu-HU" dirty="0" err="1"/>
              <a:t>Eversio</a:t>
            </a:r>
            <a:endParaRPr lang="hu-HU" dirty="0"/>
          </a:p>
          <a:p>
            <a:pPr lvl="1"/>
            <a:r>
              <a:rPr lang="hu-HU" dirty="0" err="1"/>
              <a:t>Dorsalflexio</a:t>
            </a:r>
            <a:endParaRPr lang="hu-HU" dirty="0"/>
          </a:p>
          <a:p>
            <a:pPr marL="457200" lvl="1" indent="0">
              <a:buNone/>
            </a:pPr>
            <a:endParaRPr lang="hu-HU" dirty="0"/>
          </a:p>
          <a:p>
            <a:r>
              <a:rPr lang="hu-HU" b="1" dirty="0"/>
              <a:t>A </a:t>
            </a:r>
            <a:r>
              <a:rPr lang="hu-HU" b="1" dirty="0">
                <a:solidFill>
                  <a:srgbClr val="FFFF00"/>
                </a:solidFill>
              </a:rPr>
              <a:t>láb primer </a:t>
            </a:r>
            <a:r>
              <a:rPr lang="hu-HU" b="1" dirty="0" err="1">
                <a:solidFill>
                  <a:srgbClr val="FFFF00"/>
                </a:solidFill>
              </a:rPr>
              <a:t>evertorai</a:t>
            </a:r>
            <a:endParaRPr lang="hu-HU" b="1" dirty="0">
              <a:solidFill>
                <a:srgbClr val="FFFF00"/>
              </a:solidFill>
            </a:endParaRPr>
          </a:p>
          <a:p>
            <a:r>
              <a:rPr lang="hu-HU" b="1" dirty="0" err="1">
                <a:solidFill>
                  <a:srgbClr val="FFFF00"/>
                </a:solidFill>
              </a:rPr>
              <a:t>Külboka</a:t>
            </a:r>
            <a:r>
              <a:rPr lang="hu-HU" dirty="0"/>
              <a:t> legfontosabb </a:t>
            </a:r>
            <a:r>
              <a:rPr lang="hu-HU" b="1" dirty="0">
                <a:solidFill>
                  <a:srgbClr val="FFFF00"/>
                </a:solidFill>
              </a:rPr>
              <a:t>dinamikus stabilizátorai</a:t>
            </a:r>
          </a:p>
          <a:p>
            <a:r>
              <a:rPr lang="hu-HU" dirty="0" err="1"/>
              <a:t>Inversiós</a:t>
            </a:r>
            <a:r>
              <a:rPr lang="hu-HU" dirty="0"/>
              <a:t> stressz hatására az első izmok, melyek kontrakcióval reagálnak. </a:t>
            </a:r>
          </a:p>
          <a:p>
            <a:r>
              <a:rPr lang="hu-HU" dirty="0"/>
              <a:t>Ha csak késve 	funkcionális instabilitás</a:t>
            </a:r>
          </a:p>
          <a:p>
            <a:endParaRPr lang="hu-HU" b="1" dirty="0"/>
          </a:p>
          <a:p>
            <a:endParaRPr lang="hu-HU" dirty="0"/>
          </a:p>
        </p:txBody>
      </p:sp>
      <p:sp>
        <p:nvSpPr>
          <p:cNvPr id="4" name="Nyíl: jobbra mutató 3">
            <a:extLst>
              <a:ext uri="{FF2B5EF4-FFF2-40B4-BE49-F238E27FC236}">
                <a16:creationId xmlns:a16="http://schemas.microsoft.com/office/drawing/2014/main" id="{6152BFDF-51DB-CDA8-9BFB-D30D4CF44B12}"/>
              </a:ext>
            </a:extLst>
          </p:cNvPr>
          <p:cNvSpPr/>
          <p:nvPr/>
        </p:nvSpPr>
        <p:spPr>
          <a:xfrm>
            <a:off x="2078183" y="6165347"/>
            <a:ext cx="720436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peroneus brevis működése">
            <a:hlinkClick r:id="" action="ppaction://media"/>
            <a:extLst>
              <a:ext uri="{FF2B5EF4-FFF2-40B4-BE49-F238E27FC236}">
                <a16:creationId xmlns:a16="http://schemas.microsoft.com/office/drawing/2014/main" id="{38AD377F-4FFA-B2CF-D27A-29F0601796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03905" y="757382"/>
            <a:ext cx="2652280" cy="4715164"/>
          </a:xfrm>
          <a:prstGeom prst="rect">
            <a:avLst/>
          </a:prstGeom>
        </p:spPr>
      </p:pic>
      <p:pic>
        <p:nvPicPr>
          <p:cNvPr id="9" name="peroneus longus működése">
            <a:hlinkClick r:id="" action="ppaction://media"/>
            <a:extLst>
              <a:ext uri="{FF2B5EF4-FFF2-40B4-BE49-F238E27FC236}">
                <a16:creationId xmlns:a16="http://schemas.microsoft.com/office/drawing/2014/main" id="{C7F1266D-52AB-18FF-3A16-54AF9514CDB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94249" y="1819564"/>
            <a:ext cx="2797751" cy="497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3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C7869C6-67D7-69CA-A345-94DF1A719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418" y="1019878"/>
            <a:ext cx="8610600" cy="965036"/>
          </a:xfrm>
        </p:spPr>
        <p:txBody>
          <a:bodyPr/>
          <a:lstStyle/>
          <a:p>
            <a:r>
              <a:rPr lang="hu-HU" dirty="0" err="1"/>
              <a:t>Peroneus</a:t>
            </a:r>
            <a:r>
              <a:rPr lang="hu-HU" dirty="0"/>
              <a:t> </a:t>
            </a:r>
            <a:r>
              <a:rPr lang="hu-HU" dirty="0" err="1"/>
              <a:t>pathológiák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E2A8381-FA62-149A-9057-0927B5D82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456872"/>
            <a:ext cx="11896436" cy="3777673"/>
          </a:xfrm>
        </p:spPr>
        <p:txBody>
          <a:bodyPr>
            <a:normAutofit/>
          </a:bodyPr>
          <a:lstStyle/>
          <a:p>
            <a:pPr algn="ctr"/>
            <a:r>
              <a:rPr lang="hu-HU" sz="3600" b="1" dirty="0">
                <a:solidFill>
                  <a:srgbClr val="FF0000"/>
                </a:solidFill>
              </a:rPr>
              <a:t>1. </a:t>
            </a:r>
            <a:r>
              <a:rPr lang="hu-HU" sz="3600" b="1" dirty="0" err="1">
                <a:solidFill>
                  <a:srgbClr val="FF0000"/>
                </a:solidFill>
              </a:rPr>
              <a:t>Tendinitis</a:t>
            </a:r>
            <a:r>
              <a:rPr lang="hu-HU" sz="3600" b="1" dirty="0">
                <a:solidFill>
                  <a:srgbClr val="FF0000"/>
                </a:solidFill>
              </a:rPr>
              <a:t>, </a:t>
            </a:r>
            <a:r>
              <a:rPr lang="hu-HU" sz="3600" b="1" dirty="0" err="1">
                <a:solidFill>
                  <a:srgbClr val="FF0000"/>
                </a:solidFill>
              </a:rPr>
              <a:t>tenosynovitis</a:t>
            </a:r>
            <a:endParaRPr lang="hu-HU" sz="3600" b="1" dirty="0">
              <a:solidFill>
                <a:srgbClr val="FF0000"/>
              </a:solidFill>
            </a:endParaRPr>
          </a:p>
          <a:p>
            <a:pPr algn="ctr"/>
            <a:endParaRPr lang="hu-HU" sz="3600" b="1" dirty="0">
              <a:solidFill>
                <a:srgbClr val="FF0000"/>
              </a:solidFill>
            </a:endParaRPr>
          </a:p>
          <a:p>
            <a:pPr algn="ctr"/>
            <a:r>
              <a:rPr lang="hu-HU" sz="3600" b="1" dirty="0"/>
              <a:t>2. </a:t>
            </a:r>
            <a:r>
              <a:rPr lang="hu-HU" sz="3600" b="1" dirty="0" err="1"/>
              <a:t>Subluxatio</a:t>
            </a:r>
            <a:r>
              <a:rPr lang="hu-HU" sz="3600" b="1" dirty="0"/>
              <a:t>, </a:t>
            </a:r>
            <a:r>
              <a:rPr lang="hu-HU" sz="3600" b="1" dirty="0" err="1"/>
              <a:t>luxatio</a:t>
            </a:r>
            <a:endParaRPr lang="hu-HU" sz="3600" b="1" dirty="0"/>
          </a:p>
          <a:p>
            <a:pPr algn="ctr"/>
            <a:endParaRPr lang="hu-HU" sz="3600" b="1" dirty="0"/>
          </a:p>
          <a:p>
            <a:pPr algn="ctr"/>
            <a:r>
              <a:rPr lang="hu-HU" sz="3600" b="1" dirty="0">
                <a:solidFill>
                  <a:srgbClr val="00B050"/>
                </a:solidFill>
              </a:rPr>
              <a:t>3. Split </a:t>
            </a:r>
            <a:r>
              <a:rPr lang="hu-HU" sz="3600" b="1" dirty="0" err="1">
                <a:solidFill>
                  <a:srgbClr val="00B050"/>
                </a:solidFill>
              </a:rPr>
              <a:t>laesio</a:t>
            </a:r>
            <a:r>
              <a:rPr lang="hu-HU" sz="3600" b="1" dirty="0">
                <a:solidFill>
                  <a:srgbClr val="00B050"/>
                </a:solidFill>
              </a:rPr>
              <a:t> (</a:t>
            </a:r>
            <a:r>
              <a:rPr lang="hu-HU" sz="3600" b="1" dirty="0" err="1">
                <a:solidFill>
                  <a:srgbClr val="00B050"/>
                </a:solidFill>
              </a:rPr>
              <a:t>longitudinalis</a:t>
            </a:r>
            <a:r>
              <a:rPr lang="hu-HU" sz="3600" b="1" dirty="0">
                <a:solidFill>
                  <a:srgbClr val="00B050"/>
                </a:solidFill>
              </a:rPr>
              <a:t>), </a:t>
            </a:r>
            <a:r>
              <a:rPr lang="hu-HU" sz="3600" b="1" dirty="0" err="1">
                <a:solidFill>
                  <a:srgbClr val="00B050"/>
                </a:solidFill>
              </a:rPr>
              <a:t>ruptura</a:t>
            </a:r>
            <a:r>
              <a:rPr lang="hu-HU" sz="3600" b="1" dirty="0">
                <a:solidFill>
                  <a:srgbClr val="00B050"/>
                </a:solidFill>
              </a:rPr>
              <a:t> (</a:t>
            </a:r>
            <a:r>
              <a:rPr lang="hu-HU" sz="3600" b="1" dirty="0" err="1">
                <a:solidFill>
                  <a:srgbClr val="00B050"/>
                </a:solidFill>
              </a:rPr>
              <a:t>transversalis</a:t>
            </a:r>
            <a:r>
              <a:rPr lang="hu-HU" sz="3600" b="1" dirty="0">
                <a:solidFill>
                  <a:srgbClr val="00B050"/>
                </a:solidFill>
              </a:rPr>
              <a:t>)</a:t>
            </a:r>
          </a:p>
          <a:p>
            <a:endParaRPr lang="hu-HU" sz="600" dirty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46884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0733E0E-55C0-DA3C-1BE6-712849BDF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489526"/>
            <a:ext cx="8610600" cy="826063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/>
              <a:t>ETIOLÓGIA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79FDF65-9747-06A4-A682-0147547C9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24" y="1394691"/>
            <a:ext cx="11268075" cy="4147719"/>
          </a:xfrm>
        </p:spPr>
        <p:txBody>
          <a:bodyPr>
            <a:normAutofit/>
          </a:bodyPr>
          <a:lstStyle/>
          <a:p>
            <a:r>
              <a:rPr lang="hu-HU" dirty="0" err="1"/>
              <a:t>Acut</a:t>
            </a:r>
            <a:r>
              <a:rPr lang="hu-HU" dirty="0"/>
              <a:t> inverziós sérülés a </a:t>
            </a:r>
            <a:r>
              <a:rPr lang="hu-HU" dirty="0" err="1"/>
              <a:t>peroneus</a:t>
            </a:r>
            <a:r>
              <a:rPr lang="hu-HU" dirty="0"/>
              <a:t> ín hirtelen </a:t>
            </a:r>
            <a:r>
              <a:rPr lang="hu-HU" dirty="0" err="1"/>
              <a:t>contractiójával</a:t>
            </a:r>
            <a:r>
              <a:rPr lang="hu-HU" dirty="0"/>
              <a:t> 	ínszakadás, </a:t>
            </a:r>
            <a:r>
              <a:rPr lang="hu-HU" dirty="0" err="1"/>
              <a:t>avulsiós</a:t>
            </a:r>
            <a:r>
              <a:rPr lang="hu-HU" dirty="0"/>
              <a:t> sérülés, SPR szakadás  </a:t>
            </a:r>
          </a:p>
          <a:p>
            <a:r>
              <a:rPr lang="hu-HU" dirty="0"/>
              <a:t>Krónikus boka instabilitás </a:t>
            </a:r>
          </a:p>
          <a:p>
            <a:r>
              <a:rPr lang="hu-HU" dirty="0" err="1"/>
              <a:t>pes</a:t>
            </a:r>
            <a:r>
              <a:rPr lang="hu-HU" dirty="0"/>
              <a:t> </a:t>
            </a:r>
            <a:r>
              <a:rPr lang="hu-HU" dirty="0" err="1"/>
              <a:t>cavovarus</a:t>
            </a:r>
            <a:r>
              <a:rPr lang="hu-HU" dirty="0"/>
              <a:t> </a:t>
            </a:r>
          </a:p>
          <a:p>
            <a:r>
              <a:rPr lang="hu-HU" dirty="0"/>
              <a:t>anatómiai anomáliák (mélyre lenyúló </a:t>
            </a:r>
            <a:r>
              <a:rPr lang="hu-HU" dirty="0" err="1"/>
              <a:t>peroneus</a:t>
            </a:r>
            <a:r>
              <a:rPr lang="hu-HU" dirty="0"/>
              <a:t> </a:t>
            </a:r>
            <a:r>
              <a:rPr lang="hu-HU" dirty="0" err="1"/>
              <a:t>brevis</a:t>
            </a:r>
            <a:r>
              <a:rPr lang="hu-HU" dirty="0"/>
              <a:t> izomhas, </a:t>
            </a:r>
            <a:r>
              <a:rPr lang="hu-HU" dirty="0" err="1"/>
              <a:t>peroneus</a:t>
            </a:r>
            <a:r>
              <a:rPr lang="hu-HU" dirty="0"/>
              <a:t> </a:t>
            </a:r>
            <a:r>
              <a:rPr lang="hu-HU" dirty="0" err="1"/>
              <a:t>quartus</a:t>
            </a:r>
            <a:r>
              <a:rPr lang="hu-HU" dirty="0"/>
              <a:t>, prominens </a:t>
            </a:r>
            <a:r>
              <a:rPr lang="hu-HU" dirty="0" err="1"/>
              <a:t>peroneus</a:t>
            </a:r>
            <a:r>
              <a:rPr lang="hu-HU" dirty="0"/>
              <a:t> </a:t>
            </a:r>
            <a:r>
              <a:rPr lang="hu-HU" dirty="0" err="1"/>
              <a:t>tuberculum</a:t>
            </a:r>
            <a:r>
              <a:rPr lang="hu-HU" dirty="0"/>
              <a:t>) </a:t>
            </a:r>
          </a:p>
          <a:p>
            <a:r>
              <a:rPr lang="hu-HU" dirty="0"/>
              <a:t>Tartósan előforduló repetitív mozdulatokat igénylő túlterhelődés (sport, munka)</a:t>
            </a:r>
          </a:p>
          <a:p>
            <a:r>
              <a:rPr lang="hu-HU" dirty="0"/>
              <a:t>Gyengébben </a:t>
            </a:r>
            <a:r>
              <a:rPr lang="hu-HU" dirty="0" err="1"/>
              <a:t>vascularizált</a:t>
            </a:r>
            <a:r>
              <a:rPr lang="hu-HU" dirty="0"/>
              <a:t> ínszakasz ? (</a:t>
            </a:r>
            <a:r>
              <a:rPr lang="hu-HU" dirty="0" err="1"/>
              <a:t>peroneus</a:t>
            </a:r>
            <a:r>
              <a:rPr lang="hu-HU" dirty="0"/>
              <a:t> </a:t>
            </a:r>
            <a:r>
              <a:rPr lang="hu-HU" dirty="0" err="1"/>
              <a:t>brevis</a:t>
            </a:r>
            <a:r>
              <a:rPr lang="hu-HU" dirty="0"/>
              <a:t> a tapadásánál és a </a:t>
            </a:r>
            <a:r>
              <a:rPr lang="hu-HU" dirty="0" err="1"/>
              <a:t>retromalleoláris</a:t>
            </a:r>
            <a:r>
              <a:rPr lang="hu-HU" dirty="0"/>
              <a:t> régióban, a </a:t>
            </a:r>
            <a:r>
              <a:rPr lang="hu-HU" dirty="0" err="1"/>
              <a:t>longus</a:t>
            </a:r>
            <a:r>
              <a:rPr lang="hu-HU" dirty="0"/>
              <a:t> esetében nincs ilyen szakasz)</a:t>
            </a:r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836B9C1-4557-2235-FAB8-6DCE47D054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34" t="22104" r="17461" b="32510"/>
          <a:stretch/>
        </p:blipFill>
        <p:spPr bwMode="auto">
          <a:xfrm>
            <a:off x="3552825" y="4904509"/>
            <a:ext cx="5106304" cy="18594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Nyíl: jobbra mutató 4">
            <a:extLst>
              <a:ext uri="{FF2B5EF4-FFF2-40B4-BE49-F238E27FC236}">
                <a16:creationId xmlns:a16="http://schemas.microsoft.com/office/drawing/2014/main" id="{71415114-369B-FE59-86F0-3AC1395A2373}"/>
              </a:ext>
            </a:extLst>
          </p:cNvPr>
          <p:cNvSpPr/>
          <p:nvPr/>
        </p:nvSpPr>
        <p:spPr>
          <a:xfrm>
            <a:off x="8659129" y="1394691"/>
            <a:ext cx="646546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2421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7E3E541-3130-FAE8-24D3-91BA79F6A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Diagnosztika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CD5AF30-2BBB-270A-33A3-0577AE918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2216" y="2222269"/>
            <a:ext cx="8070273" cy="4280131"/>
          </a:xfrm>
        </p:spPr>
        <p:txBody>
          <a:bodyPr>
            <a:normAutofit fontScale="92500" lnSpcReduction="10000"/>
          </a:bodyPr>
          <a:lstStyle/>
          <a:p>
            <a:r>
              <a:rPr lang="hu-HU" sz="4400" dirty="0"/>
              <a:t>Anamnézis</a:t>
            </a:r>
          </a:p>
          <a:p>
            <a:r>
              <a:rPr lang="hu-HU" sz="4400" dirty="0"/>
              <a:t>Fizikális vizsgálat</a:t>
            </a:r>
          </a:p>
          <a:p>
            <a:r>
              <a:rPr lang="hu-HU" sz="4400" dirty="0"/>
              <a:t>Képalkotók</a:t>
            </a:r>
          </a:p>
          <a:p>
            <a:pPr lvl="1"/>
            <a:r>
              <a:rPr lang="hu-HU" sz="4400" b="1" dirty="0"/>
              <a:t>RTG</a:t>
            </a:r>
          </a:p>
          <a:p>
            <a:pPr lvl="1"/>
            <a:r>
              <a:rPr lang="hu-HU" sz="4400" b="1" dirty="0"/>
              <a:t>MR</a:t>
            </a:r>
          </a:p>
          <a:p>
            <a:pPr lvl="1"/>
            <a:r>
              <a:rPr lang="hu-HU" sz="4400" dirty="0"/>
              <a:t>UH</a:t>
            </a:r>
          </a:p>
          <a:p>
            <a:pPr lvl="1"/>
            <a:r>
              <a:rPr lang="hu-HU" sz="4400" dirty="0"/>
              <a:t>CT</a:t>
            </a:r>
          </a:p>
          <a:p>
            <a:pPr lvl="1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73932715"/>
      </p:ext>
    </p:extLst>
  </p:cSld>
  <p:clrMapOvr>
    <a:masterClrMapping/>
  </p:clrMapOvr>
</p:sld>
</file>

<file path=ppt/theme/theme1.xml><?xml version="1.0" encoding="utf-8"?>
<a:theme xmlns:a="http://schemas.openxmlformats.org/drawingml/2006/main" name="Kondenzcsík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TM04033937[[fn=Kondenzcsík]]</Template>
  <TotalTime>2354</TotalTime>
  <Words>1270</Words>
  <Application>Microsoft Office PowerPoint</Application>
  <PresentationFormat>Szélesvásznú</PresentationFormat>
  <Paragraphs>217</Paragraphs>
  <Slides>30</Slides>
  <Notes>0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30</vt:i4>
      </vt:variant>
    </vt:vector>
  </HeadingPairs>
  <TitlesOfParts>
    <vt:vector size="36" baseType="lpstr">
      <vt:lpstr>Arial</vt:lpstr>
      <vt:lpstr>Calibri</vt:lpstr>
      <vt:lpstr>cambria</vt:lpstr>
      <vt:lpstr>Century Gothic</vt:lpstr>
      <vt:lpstr>Times New Roman</vt:lpstr>
      <vt:lpstr>Kondenzcsík</vt:lpstr>
      <vt:lpstr>A peroneus inak kóros elváltozásainak diagnosztikája és kezelése</vt:lpstr>
      <vt:lpstr>Peroneus inak - Anatómia</vt:lpstr>
      <vt:lpstr>Anatómia</vt:lpstr>
      <vt:lpstr>Retromalleolaris árok  </vt:lpstr>
      <vt:lpstr>Anatómia</vt:lpstr>
      <vt:lpstr>Peroneus inak funkciója</vt:lpstr>
      <vt:lpstr>Peroneus pathológiák</vt:lpstr>
      <vt:lpstr>ETIOLÓGIA </vt:lpstr>
      <vt:lpstr>Diagnosztika </vt:lpstr>
      <vt:lpstr>Anamnézis</vt:lpstr>
      <vt:lpstr>Fizikális vizsgálat</vt:lpstr>
      <vt:lpstr>Fizikális vizsgálat</vt:lpstr>
      <vt:lpstr>PowerPoint-bemutató</vt:lpstr>
      <vt:lpstr>Acut posterolateralis boka–láb fájdalom Acut RTG - OTTAWA ANKLE RULES</vt:lpstr>
      <vt:lpstr>RTG</vt:lpstr>
      <vt:lpstr>Prominens peroneus tuberculum</vt:lpstr>
      <vt:lpstr>Os peroneum</vt:lpstr>
      <vt:lpstr>Os peroneum diagnosztikus értéke </vt:lpstr>
      <vt:lpstr>UH, CT</vt:lpstr>
      <vt:lpstr>PowerPoint-bemutató</vt:lpstr>
      <vt:lpstr>Anatómiai variánsok</vt:lpstr>
      <vt:lpstr>peroneus tuberculum</vt:lpstr>
      <vt:lpstr>PowerPoint-bemutató</vt:lpstr>
      <vt:lpstr>Os peroneum</vt:lpstr>
      <vt:lpstr>tendoscopia</vt:lpstr>
      <vt:lpstr>KONZERVatív kezelés</vt:lpstr>
      <vt:lpstr>tenosynovitis</vt:lpstr>
      <vt:lpstr>Tenosynovitis kezelés</vt:lpstr>
      <vt:lpstr>Tendoscopia +tenosynovectomia, debridement</vt:lpstr>
      <vt:lpstr>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peroneus inak kóros elváltozásainak diagnosztikája és kezelése</dc:title>
  <dc:creator>Zoltan Koos</dc:creator>
  <cp:lastModifiedBy>Zoltan Koos</cp:lastModifiedBy>
  <cp:revision>14</cp:revision>
  <dcterms:created xsi:type="dcterms:W3CDTF">2023-11-11T10:50:49Z</dcterms:created>
  <dcterms:modified xsi:type="dcterms:W3CDTF">2023-11-23T21:31:21Z</dcterms:modified>
</cp:coreProperties>
</file>